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4.xml" ContentType="application/inkml+xml"/>
  <Override PartName="/ppt/ink/ink5.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405" r:id="rId2"/>
    <p:sldId id="407" r:id="rId3"/>
    <p:sldId id="441" r:id="rId4"/>
    <p:sldId id="443" r:id="rId5"/>
    <p:sldId id="444" r:id="rId6"/>
    <p:sldId id="446" r:id="rId7"/>
    <p:sldId id="455" r:id="rId8"/>
    <p:sldId id="453" r:id="rId9"/>
    <p:sldId id="459" r:id="rId10"/>
    <p:sldId id="457" r:id="rId11"/>
    <p:sldId id="454" r:id="rId12"/>
    <p:sldId id="456" r:id="rId13"/>
    <p:sldId id="445" r:id="rId14"/>
    <p:sldId id="452" r:id="rId15"/>
    <p:sldId id="426" r:id="rId16"/>
    <p:sldId id="427" r:id="rId17"/>
    <p:sldId id="428" r:id="rId18"/>
    <p:sldId id="449" r:id="rId19"/>
    <p:sldId id="436" r:id="rId20"/>
    <p:sldId id="422" r:id="rId21"/>
    <p:sldId id="423" r:id="rId22"/>
    <p:sldId id="442" r:id="rId23"/>
    <p:sldId id="437" r:id="rId24"/>
    <p:sldId id="451" r:id="rId25"/>
    <p:sldId id="450" r:id="rId26"/>
    <p:sldId id="439" r:id="rId27"/>
    <p:sldId id="440" r:id="rId28"/>
    <p:sldId id="458" r:id="rId29"/>
    <p:sldId id="429" r:id="rId30"/>
    <p:sldId id="435" r:id="rId31"/>
    <p:sldId id="421" r:id="rId32"/>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85"/>
    <p:restoredTop sz="82453"/>
  </p:normalViewPr>
  <p:slideViewPr>
    <p:cSldViewPr snapToGrid="0">
      <p:cViewPr varScale="1">
        <p:scale>
          <a:sx n="131" d="100"/>
          <a:sy n="131" d="100"/>
        </p:scale>
        <p:origin x="1520" y="176"/>
      </p:cViewPr>
      <p:guideLst/>
    </p:cSldViewPr>
  </p:slideViewPr>
  <p:notesTextViewPr>
    <p:cViewPr>
      <p:scale>
        <a:sx n="1" d="1"/>
        <a:sy n="1" d="1"/>
      </p:scale>
      <p:origin x="0" y="-22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0T12:25:02.6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0,'51'0,"1"0,3 0,2 0,10 0,1 0,0 0,-1 0,3 0,-1 0,-6 0,-1 0,-7 0,0 0,0 0,-2 0,-2 0,-1 0,47 0,-47 0,0 0,47 0,-47 0,0 0,50 0,-8 0,-7 0,-11 0,-13 0,-14 0,-13 0,-14 0,-5 0,2 0,9 0,20 0,9 0,3 0,-11 0,-12 0,-13 0,-8 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5:09.779"/>
    </inkml:context>
    <inkml:brush xml:id="br0">
      <inkml:brushProperty name="width" value="0.1" units="cm"/>
      <inkml:brushProperty name="height" value="0.1" units="cm"/>
      <inkml:brushProperty name="color" value="#E71225"/>
    </inkml:brush>
  </inkml:definitions>
  <inkml:trace contextRef="#ctx0" brushRef="#br0">1 35 24575,'43'0'0,"14"0"0,17 0 0,9 0 0,-4 0 0,-13 0 0,-13 0 0,-18 0 0,-11 0 0,-6 0 0,-2 0 0,9 0 0,14 0 0,20-3 0,15 0 0,0-3 0,-13 0 0,-17 3 0,-16 1 0,-8 2 0,-2 0 0,5 0 0,9 0 0,6-3 0,4 0 0,-5 0 0,-8 1 0,-5 1 0,-6 1 0,-1 0 0,2 0 0,2 0 0,2 0 0,1 0 0,-2 0 0,-4 0 0,-5 2 0,-5-1 0,-6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0T12:26:02.4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1,'59'0,"1"0,-3 0,-1 0,-1 0,-1 0,40 0,-14 0,-20 0,-18 0,-13 0,-7 0,-6 0,-1 0,-1 0,11 0,15 0,10 0,6 0,-10 0,-11 0,-11 0,-13 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1:24.546"/>
    </inkml:context>
    <inkml:brush xml:id="br0">
      <inkml:brushProperty name="width" value="0.1" units="cm"/>
      <inkml:brushProperty name="height" value="0.1" units="cm"/>
      <inkml:brushProperty name="color" value="#E71225"/>
    </inkml:brush>
  </inkml:definitions>
  <inkml:trace contextRef="#ctx0" brushRef="#br0">1 1 24575,'84'0'0,"4"0"0,17 0 0,-27 0 0,6 0 0,6 0 0,2 0-1176,-4 0 0,4 0 0,2 0 0,2 0 0,0 0 1176,-11 0 0,2 0 0,1 0 0,0 0 0,1 0 0,-1 0-323,3 0 1,0 0 0,0 0-1,1 0 1,-1 0 0,0 0 322,-2 0 0,1 0 0,-1 0 0,0 0 0,-1 0 0,0 0 0,-3 0 0,-1 0 0,0 0 0,-1 0 0,0 0 0,-2 0 16,11 0 1,0 0 0,-2 0 0,-1 0 0,-2 0-17,11 0 0,-2 0 0,-3 0 0,-1 0-192,-9 0 0,-1 0 0,-2 0 0,-2 1 192,18 0 0,-4 2 0,-1 0 585,-9 2 0,-2 0 0,-1 2-585,-2 0 0,-1 2 0,-2 0 0,-3 1 0,-1 1 0,-1 0 0,-1 0 0,-1-1 0,0 1 0,-1 0 0,0-1 0,0 1 0,1-1 0,1-1 0,0 0 0,1 0 0,1-1 0,0-1 0,3 1 0,1-2 0,0 0 0,1 0 0,1-2 0,0 1 0,1-2 0,0 1 0,0-2 0,-1 1 0,0-2 0,-1 1 0,0-2 0,-1 1 0,-1-1 0,-2 0 0,-2 0 0,0 0 0,31 0 0,-1 0 0,0 1 0,-2 1 1447,-6 0 0,-3 1-1447,-4 1 0,-2 0 1000,-10 0 0,-1 0-1000,-5-1 0,-2 1 596,-3-1 0,-1 0-596,-3-1 0,-1 0 328,-1-1 1,0 0-329,1-1 0,1 0 0,0 0 0,-1 0 0,1-1 0,0-1 0,0-1 0,-1 0 0,-1-2 0,-1 0 0,0-2 0,0 1 0,-1 1 0,-1 0 0,-2 0 0,0 0 0,49-5 0,-50 7 0,1-1 0,2-1 0,1 0 0,1 1 0,0-1 0,0 1 0,0 0 0,-2-1 0,0 0 0,46-1 0,-11 3 0,-17 1 0,-18 2 0,-16 0 0,-11 0 0,-9 0 0,-4 0 0,0 0 0,6 0 0,7-2 0,2-1 0,-1 0 0,-17 9 0,-1-4 0,-13 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0T12:21:27.680"/>
    </inkml:context>
    <inkml:brush xml:id="br0">
      <inkml:brushProperty name="width" value="0.1" units="cm"/>
      <inkml:brushProperty name="height" value="0.1" units="cm"/>
      <inkml:brushProperty name="color" value="#E71225"/>
    </inkml:brush>
  </inkml:definitions>
  <inkml:trace contextRef="#ctx0" brushRef="#br0">1 0 24575,'76'0'0,"1"0"0,0 0 0,4 0 0,7 0 0,5 0 0,4 0 0,3 0 0,-13 0 0,3 0 0,3 0 0,2 0 0,1 0 0,0 0 0,0 0-1229,-9 0 0,2 0 0,0 0 0,0 0 1,1 0-1,-1 0 0,0 0 0,0 0 1016,11 0 0,1 0 0,0 0 0,-1 0 1,-1 0-1,-3 0 0,-4 0 213,14 0 0,-4 0 0,-4 0 0,-1 0 0,-2 0 291,-10 0 0,-2 0 0,-2 0 0,-1 0 0,-1 0-291,8 0 0,-3 0 0,-1 0 0,-3 0 526,10 0 0,-2 0 0,-5 0-526,-11 0 0,-4 0 0,-1 0 0,24 0 0,-1 0 0,7 0 0,0 0 0,2 1 0,1 2 0,-31 0 0,1 1 0,0 0 0,-1 0 0,1 0 0,-1 1 0,1 0 0,0 1 0,1 0 0,5-1 0,1-1 0,1 0 0,2-2 0,0 0 0,2-1 0,4 1 0,2 0 0,-1-1-212,2-1 0,0 0 0,0 0 212,1 0 0,-1 0 0,2 0 0,4 0 0,2 0 0,0 0 0,-23 0 0,1 0 0,1 0 0,-1 0 0,1 0 0,-1 0 0,1 0 0,-1 0 0,20 0 0,0 0 0,-3 0 0,-4 0 0,-2 0 0,-1 0 0,-5 0 0,-2 0 0,-1 0 1787,-3 0 1,-1 0 0,-1 0-1788,-1 0 0,0 0 0,-2 0 0,29 0 0,-3 0 802,-7 0 1,-2 0-803,-6 0 0,-2 0 241,-4 0 0,-1 0-241,-3 0 0,0-1 523,-3 0 0,-2-1-523,-2 0 0,0 0 214,-2 0 0,-1 1-214,-2-1 0,-1 1 0,2 1 0,-1 0 0,1 0 0,0 0 0,2 0 0,0 0 0,3 0 0,1 0 0,1 0 0,2 0 0,2 0 0,0 0 0,2 0 0,0 0 0,3 0 0,0 0 0,1 0 0,-1 0 0,-1 0 0,0 0 0,-2 0 0,-2 0 0,-3 0 0,-2 0 0,-3 0 0,0 0 0,-4 0 0,0 0 0,-5 0 0,-2 0 0,43 0 0,-9 0 0,-2 0 0,3 0 0,5 0 0,0 0 0,-3 0 0,-10 2 0,-8 1 0,-9 3 0,-9 4 0,-3 5 0,-5 12 0,-19-13 0,-6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1.11.2024</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EE227-4957-6A68-0AC7-B8DC71D95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CD98D-C9F6-4A3B-49A9-B4C0DD5212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062A2-A06E-D703-5E14-E9ED45D5E78F}"/>
              </a:ext>
            </a:extLst>
          </p:cNvPr>
          <p:cNvSpPr>
            <a:spLocks noGrp="1"/>
          </p:cNvSpPr>
          <p:nvPr>
            <p:ph type="body" idx="1"/>
          </p:nvPr>
        </p:nvSpPr>
        <p:spPr/>
        <p:txBody>
          <a:bodyPr/>
          <a:lstStyle/>
          <a:p>
            <a:r>
              <a:rPr lang="en-US" dirty="0" err="1"/>
              <a:t>Böylece</a:t>
            </a:r>
            <a:r>
              <a:rPr lang="en-US" dirty="0"/>
              <a:t> </a:t>
            </a:r>
            <a:r>
              <a:rPr lang="en-US" dirty="0" err="1"/>
              <a:t>bu</a:t>
            </a:r>
            <a:r>
              <a:rPr lang="en-US" dirty="0"/>
              <a:t> </a:t>
            </a:r>
            <a:r>
              <a:rPr lang="en-US" dirty="0" err="1"/>
              <a:t>kelime</a:t>
            </a:r>
            <a:r>
              <a:rPr lang="en-US" dirty="0"/>
              <a:t> </a:t>
            </a:r>
            <a:r>
              <a:rPr lang="en-US" dirty="0" err="1"/>
              <a:t>vektörlerini</a:t>
            </a:r>
            <a:r>
              <a:rPr lang="en-US" dirty="0"/>
              <a:t> </a:t>
            </a:r>
            <a:r>
              <a:rPr lang="en-US" dirty="0" err="1"/>
              <a:t>çeksek</a:t>
            </a:r>
            <a:r>
              <a:rPr lang="en-US" dirty="0"/>
              <a:t> </a:t>
            </a:r>
            <a:r>
              <a:rPr lang="en-US" dirty="0" err="1"/>
              <a:t>ve</a:t>
            </a:r>
            <a:r>
              <a:rPr lang="en-US" dirty="0"/>
              <a:t> </a:t>
            </a:r>
            <a:r>
              <a:rPr lang="en-US" dirty="0" err="1"/>
              <a:t>bunları</a:t>
            </a:r>
            <a:r>
              <a:rPr lang="en-US" dirty="0"/>
              <a:t> </a:t>
            </a:r>
            <a:r>
              <a:rPr lang="en-US" dirty="0" err="1"/>
              <a:t>bir</a:t>
            </a:r>
            <a:r>
              <a:rPr lang="en-US" dirty="0"/>
              <a:t> 2 </a:t>
            </a:r>
            <a:r>
              <a:rPr lang="en-US" dirty="0" err="1"/>
              <a:t>boyutlu</a:t>
            </a:r>
            <a:r>
              <a:rPr lang="en-US" dirty="0"/>
              <a:t> </a:t>
            </a:r>
            <a:r>
              <a:rPr lang="en-US" dirty="0" err="1"/>
              <a:t>düzleme</a:t>
            </a:r>
            <a:r>
              <a:rPr lang="en-US" dirty="0"/>
              <a:t> </a:t>
            </a:r>
            <a:r>
              <a:rPr lang="en-US" dirty="0" err="1"/>
              <a:t>koysak</a:t>
            </a:r>
            <a:r>
              <a:rPr lang="en-US" dirty="0"/>
              <a:t>, </a:t>
            </a:r>
            <a:r>
              <a:rPr lang="en-US" dirty="0" err="1"/>
              <a:t>şunu</a:t>
            </a:r>
            <a:r>
              <a:rPr lang="en-US" dirty="0"/>
              <a:t> </a:t>
            </a:r>
            <a:r>
              <a:rPr lang="en-US" dirty="0" err="1"/>
              <a:t>göreceğiz</a:t>
            </a:r>
            <a:r>
              <a:rPr lang="en-US" dirty="0"/>
              <a:t> </a:t>
            </a:r>
            <a:r>
              <a:rPr lang="en-US" dirty="0" err="1"/>
              <a:t>benzer</a:t>
            </a:r>
            <a:r>
              <a:rPr lang="en-US" dirty="0"/>
              <a:t> </a:t>
            </a:r>
            <a:r>
              <a:rPr lang="en-US" dirty="0" err="1"/>
              <a:t>anlamdaki</a:t>
            </a:r>
            <a:r>
              <a:rPr lang="en-US" dirty="0"/>
              <a:t> </a:t>
            </a:r>
            <a:r>
              <a:rPr lang="en-US" dirty="0" err="1"/>
              <a:t>kelimeler</a:t>
            </a:r>
            <a:r>
              <a:rPr lang="en-US" dirty="0"/>
              <a:t> </a:t>
            </a:r>
            <a:r>
              <a:rPr lang="en-US" dirty="0" err="1"/>
              <a:t>benzer</a:t>
            </a:r>
            <a:r>
              <a:rPr lang="en-US" dirty="0"/>
              <a:t> </a:t>
            </a:r>
            <a:r>
              <a:rPr lang="en-US" dirty="0" err="1"/>
              <a:t>embeddinglere</a:t>
            </a:r>
            <a:r>
              <a:rPr lang="en-US" dirty="0"/>
              <a:t> </a:t>
            </a:r>
            <a:r>
              <a:rPr lang="en-US" dirty="0" err="1"/>
              <a:t>kavuşmacak</a:t>
            </a:r>
            <a:r>
              <a:rPr lang="en-US" dirty="0"/>
              <a:t>. Bu </a:t>
            </a:r>
            <a:r>
              <a:rPr lang="en-US" dirty="0" err="1"/>
              <a:t>başka</a:t>
            </a:r>
            <a:r>
              <a:rPr lang="en-US" dirty="0"/>
              <a:t> </a:t>
            </a:r>
            <a:r>
              <a:rPr lang="en-US" dirty="0" err="1"/>
              <a:t>amaçla</a:t>
            </a:r>
            <a:r>
              <a:rPr lang="en-US" dirty="0"/>
              <a:t> network </a:t>
            </a:r>
            <a:r>
              <a:rPr lang="en-US" dirty="0" err="1"/>
              <a:t>eğitirken</a:t>
            </a:r>
            <a:r>
              <a:rPr lang="en-US" dirty="0"/>
              <a:t> de </a:t>
            </a:r>
            <a:r>
              <a:rPr lang="en-US" dirty="0" err="1"/>
              <a:t>çok</a:t>
            </a:r>
            <a:r>
              <a:rPr lang="en-US" dirty="0"/>
              <a:t> </a:t>
            </a:r>
            <a:r>
              <a:rPr lang="en-US" dirty="0" err="1"/>
              <a:t>işimize</a:t>
            </a:r>
            <a:r>
              <a:rPr lang="en-US" dirty="0"/>
              <a:t> </a:t>
            </a:r>
            <a:r>
              <a:rPr lang="en-US" dirty="0" err="1"/>
              <a:t>yarıyor</a:t>
            </a:r>
            <a:r>
              <a:rPr lang="en-US" dirty="0"/>
              <a:t>. </a:t>
            </a:r>
            <a:r>
              <a:rPr lang="en-US" dirty="0" err="1"/>
              <a:t>Çünkü</a:t>
            </a:r>
            <a:r>
              <a:rPr lang="en-US" dirty="0"/>
              <a:t> </a:t>
            </a:r>
            <a:r>
              <a:rPr lang="en-US" dirty="0" err="1"/>
              <a:t>bir</a:t>
            </a:r>
            <a:r>
              <a:rPr lang="en-US" dirty="0"/>
              <a:t> </a:t>
            </a:r>
            <a:r>
              <a:rPr lang="en-US" dirty="0" err="1"/>
              <a:t>kelimenin</a:t>
            </a:r>
            <a:r>
              <a:rPr lang="en-US" dirty="0"/>
              <a:t> </a:t>
            </a:r>
            <a:r>
              <a:rPr lang="en-US" dirty="0" err="1"/>
              <a:t>nasıl</a:t>
            </a:r>
            <a:r>
              <a:rPr lang="en-US" dirty="0"/>
              <a:t> </a:t>
            </a:r>
            <a:r>
              <a:rPr lang="en-US" dirty="0" err="1"/>
              <a:t>kullanıldığı</a:t>
            </a:r>
            <a:r>
              <a:rPr lang="en-US" dirty="0"/>
              <a:t> </a:t>
            </a:r>
            <a:r>
              <a:rPr lang="en-US" dirty="0" err="1"/>
              <a:t>diğer</a:t>
            </a:r>
            <a:r>
              <a:rPr lang="en-US" dirty="0"/>
              <a:t> </a:t>
            </a:r>
            <a:r>
              <a:rPr lang="en-US" dirty="0" err="1"/>
              <a:t>benzer</a:t>
            </a:r>
            <a:r>
              <a:rPr lang="en-US" dirty="0"/>
              <a:t> </a:t>
            </a:r>
            <a:r>
              <a:rPr lang="en-US" dirty="0" err="1"/>
              <a:t>kelimelerin</a:t>
            </a:r>
            <a:r>
              <a:rPr lang="en-US" dirty="0"/>
              <a:t> de </a:t>
            </a:r>
            <a:r>
              <a:rPr lang="en-US" dirty="0" err="1"/>
              <a:t>nasıl</a:t>
            </a:r>
            <a:r>
              <a:rPr lang="en-US" dirty="0"/>
              <a:t> </a:t>
            </a:r>
            <a:r>
              <a:rPr lang="en-US" dirty="0" err="1"/>
              <a:t>kullanılacağını</a:t>
            </a:r>
            <a:r>
              <a:rPr lang="en-US" dirty="0"/>
              <a:t> </a:t>
            </a:r>
            <a:r>
              <a:rPr lang="en-US" dirty="0" err="1"/>
              <a:t>öğrenmiş</a:t>
            </a:r>
            <a:r>
              <a:rPr lang="en-US" dirty="0"/>
              <a:t> </a:t>
            </a:r>
            <a:r>
              <a:rPr lang="en-US" dirty="0" err="1"/>
              <a:t>oluyoruz</a:t>
            </a:r>
            <a:r>
              <a:rPr lang="en-US" dirty="0"/>
              <a:t>.</a:t>
            </a:r>
          </a:p>
          <a:p>
            <a:endParaRPr lang="en-US" dirty="0"/>
          </a:p>
          <a:p>
            <a:r>
              <a:rPr lang="en-US" dirty="0"/>
              <a:t> </a:t>
            </a:r>
            <a:r>
              <a:rPr lang="en-US" dirty="0" err="1"/>
              <a:t>Şimdiye</a:t>
            </a:r>
            <a:r>
              <a:rPr lang="en-US" dirty="0"/>
              <a:t> </a:t>
            </a:r>
            <a:r>
              <a:rPr lang="en-US" dirty="0" err="1"/>
              <a:t>kadar</a:t>
            </a:r>
            <a:r>
              <a:rPr lang="en-US" dirty="0"/>
              <a:t>, her </a:t>
            </a:r>
            <a:r>
              <a:rPr lang="en-US" dirty="0" err="1"/>
              <a:t>bir</a:t>
            </a:r>
            <a:r>
              <a:rPr lang="en-US" dirty="0"/>
              <a:t> </a:t>
            </a:r>
            <a:r>
              <a:rPr lang="en-US" dirty="0" err="1"/>
              <a:t>ifadede</a:t>
            </a:r>
            <a:r>
              <a:rPr lang="en-US" dirty="0"/>
              <a:t> </a:t>
            </a:r>
            <a:r>
              <a:rPr lang="en-US" dirty="0" err="1"/>
              <a:t>bir</a:t>
            </a:r>
            <a:r>
              <a:rPr lang="en-US" dirty="0"/>
              <a:t> </a:t>
            </a:r>
            <a:r>
              <a:rPr lang="en-US" dirty="0" err="1"/>
              <a:t>sonraki</a:t>
            </a:r>
            <a:r>
              <a:rPr lang="en-US" dirty="0"/>
              <a:t> </a:t>
            </a:r>
            <a:r>
              <a:rPr lang="en-US" dirty="0" err="1"/>
              <a:t>kelimeyi</a:t>
            </a:r>
            <a:r>
              <a:rPr lang="en-US" dirty="0"/>
              <a:t> </a:t>
            </a:r>
            <a:r>
              <a:rPr lang="en-US" dirty="0" err="1"/>
              <a:t>tahmin</a:t>
            </a:r>
            <a:r>
              <a:rPr lang="en-US" dirty="0"/>
              <a:t> </a:t>
            </a:r>
            <a:r>
              <a:rPr lang="en-US" dirty="0" err="1"/>
              <a:t>etmek</a:t>
            </a:r>
            <a:r>
              <a:rPr lang="en-US" dirty="0"/>
              <a:t> </a:t>
            </a:r>
            <a:r>
              <a:rPr lang="en-US" dirty="0" err="1"/>
              <a:t>için</a:t>
            </a:r>
            <a:r>
              <a:rPr lang="en-US" dirty="0"/>
              <a:t> </a:t>
            </a:r>
            <a:r>
              <a:rPr lang="en-US" dirty="0" err="1"/>
              <a:t>bir</a:t>
            </a:r>
            <a:r>
              <a:rPr lang="en-US" dirty="0"/>
              <a:t> </a:t>
            </a:r>
            <a:r>
              <a:rPr lang="en-US" dirty="0" err="1"/>
              <a:t>sinir</a:t>
            </a:r>
            <a:r>
              <a:rPr lang="en-US" dirty="0"/>
              <a:t> </a:t>
            </a:r>
            <a:r>
              <a:rPr lang="en-US" dirty="0" err="1"/>
              <a:t>ağını</a:t>
            </a:r>
            <a:r>
              <a:rPr lang="en-US" dirty="0"/>
              <a:t> </a:t>
            </a:r>
            <a:r>
              <a:rPr lang="en-US" dirty="0" err="1"/>
              <a:t>eğitebileceğimizi</a:t>
            </a:r>
            <a:r>
              <a:rPr lang="en-US" dirty="0"/>
              <a:t> </a:t>
            </a:r>
            <a:r>
              <a:rPr lang="en-US" dirty="0" err="1"/>
              <a:t>gösterdik</a:t>
            </a:r>
            <a:r>
              <a:rPr lang="en-US" dirty="0"/>
              <a:t>. </a:t>
            </a:r>
            <a:r>
              <a:rPr lang="en-US" dirty="0" err="1"/>
              <a:t>Ancak</a:t>
            </a:r>
            <a:r>
              <a:rPr lang="en-US" dirty="0"/>
              <a:t> </a:t>
            </a:r>
            <a:r>
              <a:rPr lang="en-US" dirty="0" err="1"/>
              <a:t>sadece</a:t>
            </a:r>
            <a:r>
              <a:rPr lang="en-US" dirty="0"/>
              <a:t> </a:t>
            </a:r>
            <a:r>
              <a:rPr lang="en-US" dirty="0" err="1"/>
              <a:t>bir</a:t>
            </a:r>
            <a:r>
              <a:rPr lang="en-US" dirty="0"/>
              <a:t> </a:t>
            </a:r>
            <a:r>
              <a:rPr lang="en-US" dirty="0" err="1"/>
              <a:t>sonraki</a:t>
            </a:r>
            <a:r>
              <a:rPr lang="en-US" dirty="0"/>
              <a:t> </a:t>
            </a:r>
            <a:r>
              <a:rPr lang="en-US" dirty="0" err="1"/>
              <a:t>kelimeyi</a:t>
            </a:r>
            <a:r>
              <a:rPr lang="en-US" dirty="0"/>
              <a:t> </a:t>
            </a:r>
            <a:r>
              <a:rPr lang="en-US" dirty="0" err="1"/>
              <a:t>tahmin</a:t>
            </a:r>
            <a:r>
              <a:rPr lang="en-US" dirty="0"/>
              <a:t> </a:t>
            </a:r>
            <a:r>
              <a:rPr lang="en-US" dirty="0" err="1"/>
              <a:t>etmek</a:t>
            </a:r>
            <a:r>
              <a:rPr lang="en-US" dirty="0"/>
              <a:t>, her </a:t>
            </a:r>
            <a:r>
              <a:rPr lang="en-US" dirty="0" err="1"/>
              <a:t>birini</a:t>
            </a:r>
            <a:r>
              <a:rPr lang="en-US" dirty="0"/>
              <a:t> </a:t>
            </a:r>
            <a:r>
              <a:rPr lang="en-US" dirty="0" err="1"/>
              <a:t>anlamamız</a:t>
            </a:r>
            <a:r>
              <a:rPr lang="en-US" dirty="0"/>
              <a:t> </a:t>
            </a:r>
            <a:r>
              <a:rPr lang="en-US" dirty="0" err="1"/>
              <a:t>için</a:t>
            </a:r>
            <a:r>
              <a:rPr lang="en-US" dirty="0"/>
              <a:t> bize </a:t>
            </a:r>
            <a:r>
              <a:rPr lang="en-US" dirty="0" err="1"/>
              <a:t>çok</a:t>
            </a:r>
            <a:r>
              <a:rPr lang="en-US" dirty="0"/>
              <a:t> </a:t>
            </a:r>
            <a:r>
              <a:rPr lang="en-US" dirty="0" err="1"/>
              <a:t>fazla</a:t>
            </a:r>
            <a:r>
              <a:rPr lang="en-US" dirty="0"/>
              <a:t> </a:t>
            </a:r>
            <a:r>
              <a:rPr lang="en-US" dirty="0" err="1"/>
              <a:t>bağlam</a:t>
            </a:r>
            <a:r>
              <a:rPr lang="en-US" dirty="0"/>
              <a:t> </a:t>
            </a:r>
            <a:r>
              <a:rPr lang="en-US" dirty="0" err="1"/>
              <a:t>sağlamaz</a:t>
            </a:r>
            <a:r>
              <a:rPr lang="en-US" dirty="0"/>
              <a:t>. </a:t>
            </a:r>
            <a:r>
              <a:rPr lang="en-US" dirty="0" err="1"/>
              <a:t>Şimdi</a:t>
            </a:r>
            <a:r>
              <a:rPr lang="en-US" dirty="0"/>
              <a:t> </a:t>
            </a:r>
            <a:r>
              <a:rPr lang="en-US" dirty="0" err="1"/>
              <a:t>kelime</a:t>
            </a:r>
            <a:r>
              <a:rPr lang="en-US" dirty="0"/>
              <a:t> </a:t>
            </a:r>
            <a:r>
              <a:rPr lang="en-US" dirty="0" err="1"/>
              <a:t>katıştırmaları</a:t>
            </a:r>
            <a:r>
              <a:rPr lang="en-US" dirty="0"/>
              <a:t> </a:t>
            </a:r>
            <a:r>
              <a:rPr lang="en-US" dirty="0" err="1"/>
              <a:t>oluşturmak</a:t>
            </a:r>
            <a:r>
              <a:rPr lang="en-US" dirty="0"/>
              <a:t> </a:t>
            </a:r>
            <a:r>
              <a:rPr lang="en-US" dirty="0" err="1"/>
              <a:t>için</a:t>
            </a:r>
            <a:r>
              <a:rPr lang="en-US" dirty="0"/>
              <a:t> </a:t>
            </a:r>
            <a:r>
              <a:rPr lang="en-US" dirty="0" err="1"/>
              <a:t>popüler</a:t>
            </a:r>
            <a:r>
              <a:rPr lang="en-US" dirty="0"/>
              <a:t> </a:t>
            </a:r>
            <a:r>
              <a:rPr lang="en-US" dirty="0" err="1"/>
              <a:t>bir</a:t>
            </a:r>
            <a:r>
              <a:rPr lang="en-US" dirty="0"/>
              <a:t> </a:t>
            </a:r>
            <a:r>
              <a:rPr lang="en-US" dirty="0" err="1"/>
              <a:t>yöntem</a:t>
            </a:r>
            <a:r>
              <a:rPr lang="en-US" dirty="0"/>
              <a:t> </a:t>
            </a:r>
            <a:r>
              <a:rPr lang="en-US" dirty="0" err="1"/>
              <a:t>olan</a:t>
            </a:r>
            <a:r>
              <a:rPr lang="en-US" dirty="0"/>
              <a:t> word2vec'in </a:t>
            </a:r>
            <a:r>
              <a:rPr lang="en-US" dirty="0" err="1"/>
              <a:t>daha</a:t>
            </a:r>
            <a:r>
              <a:rPr lang="en-US" dirty="0"/>
              <a:t> </a:t>
            </a:r>
            <a:r>
              <a:rPr lang="en-US" dirty="0" err="1"/>
              <a:t>fazla</a:t>
            </a:r>
            <a:r>
              <a:rPr lang="en-US" dirty="0"/>
              <a:t> </a:t>
            </a:r>
            <a:r>
              <a:rPr lang="en-US" dirty="0" err="1"/>
              <a:t>bağlam</a:t>
            </a:r>
            <a:r>
              <a:rPr lang="en-US" dirty="0"/>
              <a:t> </a:t>
            </a:r>
            <a:r>
              <a:rPr lang="en-US" dirty="0" err="1"/>
              <a:t>eklemek</a:t>
            </a:r>
            <a:r>
              <a:rPr lang="en-US" dirty="0"/>
              <a:t> </a:t>
            </a:r>
            <a:r>
              <a:rPr lang="en-US" dirty="0" err="1"/>
              <a:t>için</a:t>
            </a:r>
            <a:r>
              <a:rPr lang="en-US" dirty="0"/>
              <a:t> </a:t>
            </a:r>
            <a:r>
              <a:rPr lang="en-US" dirty="0" err="1"/>
              <a:t>kullandığı</a:t>
            </a:r>
            <a:r>
              <a:rPr lang="en-US" dirty="0"/>
              <a:t> </a:t>
            </a:r>
            <a:r>
              <a:rPr lang="en-US" dirty="0" err="1"/>
              <a:t>iki</a:t>
            </a:r>
            <a:r>
              <a:rPr lang="en-US" dirty="0"/>
              <a:t> </a:t>
            </a:r>
            <a:r>
              <a:rPr lang="en-US" dirty="0" err="1"/>
              <a:t>stratejiyi</a:t>
            </a:r>
            <a:r>
              <a:rPr lang="en-US" dirty="0"/>
              <a:t> </a:t>
            </a:r>
            <a:r>
              <a:rPr lang="en-US" dirty="0" err="1"/>
              <a:t>öğrenelim</a:t>
            </a:r>
            <a:endParaRPr lang="en-US" dirty="0"/>
          </a:p>
        </p:txBody>
      </p:sp>
      <p:sp>
        <p:nvSpPr>
          <p:cNvPr id="4" name="Slide Number Placeholder 3">
            <a:extLst>
              <a:ext uri="{FF2B5EF4-FFF2-40B4-BE49-F238E27FC236}">
                <a16:creationId xmlns:a16="http://schemas.microsoft.com/office/drawing/2014/main" id="{AF0F1265-5A87-E075-8193-00C68824DB06}"/>
              </a:ext>
            </a:extLst>
          </p:cNvPr>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180412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8216B-0D2B-3774-BF52-CA1E4E9F8A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C1884-78D8-36AA-4A46-1D79E2E5E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4149B-90C4-0B80-981D-CD56EB85F7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12EE1A-5F96-C778-831C-2F1E900A7BBD}"/>
              </a:ext>
            </a:extLst>
          </p:cNvPr>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25907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005E7-931E-AF37-F924-B64E6AC19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18560-E34A-5D8A-9002-014E815E1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9EC3B-3B97-289D-F632-74EBD4211189}"/>
              </a:ext>
            </a:extLst>
          </p:cNvPr>
          <p:cNvSpPr>
            <a:spLocks noGrp="1"/>
          </p:cNvSpPr>
          <p:nvPr>
            <p:ph type="body" idx="1"/>
          </p:nvPr>
        </p:nvSpPr>
        <p:spPr/>
        <p:txBody>
          <a:bodyPr/>
          <a:lstStyle/>
          <a:p>
            <a:r>
              <a:rPr lang="en-US" dirty="0"/>
              <a:t>Word2vec in </a:t>
            </a:r>
            <a:r>
              <a:rPr lang="en-US" dirty="0" err="1"/>
              <a:t>çalışması</a:t>
            </a:r>
            <a:r>
              <a:rPr lang="en-US" dirty="0"/>
              <a:t>. </a:t>
            </a:r>
            <a:r>
              <a:rPr lang="en-US" dirty="0" err="1"/>
              <a:t>Farklı</a:t>
            </a:r>
            <a:r>
              <a:rPr lang="en-US" dirty="0"/>
              <a:t> </a:t>
            </a:r>
            <a:r>
              <a:rPr lang="en-US" dirty="0" err="1"/>
              <a:t>bir</a:t>
            </a:r>
            <a:r>
              <a:rPr lang="en-US" dirty="0"/>
              <a:t> </a:t>
            </a:r>
            <a:r>
              <a:rPr lang="en-US" dirty="0" err="1"/>
              <a:t>şey</a:t>
            </a:r>
            <a:r>
              <a:rPr lang="en-US" dirty="0"/>
              <a:t> yok. </a:t>
            </a:r>
            <a:r>
              <a:rPr lang="en-US" dirty="0" err="1"/>
              <a:t>Şimdi</a:t>
            </a:r>
            <a:r>
              <a:rPr lang="en-US" dirty="0"/>
              <a:t> tabi </a:t>
            </a:r>
            <a:r>
              <a:rPr lang="en-US" dirty="0" err="1"/>
              <a:t>böyle</a:t>
            </a:r>
            <a:r>
              <a:rPr lang="en-US" dirty="0"/>
              <a:t> </a:t>
            </a:r>
            <a:r>
              <a:rPr lang="en-US" dirty="0" err="1"/>
              <a:t>olunca</a:t>
            </a:r>
            <a:r>
              <a:rPr lang="en-US" dirty="0"/>
              <a:t> </a:t>
            </a:r>
            <a:r>
              <a:rPr lang="en-US" dirty="0" err="1"/>
              <a:t>bu</a:t>
            </a:r>
            <a:r>
              <a:rPr lang="en-US" dirty="0"/>
              <a:t> </a:t>
            </a:r>
            <a:r>
              <a:rPr lang="en-US" dirty="0" err="1"/>
              <a:t>iş</a:t>
            </a:r>
            <a:r>
              <a:rPr lang="en-US" dirty="0"/>
              <a:t> </a:t>
            </a:r>
            <a:r>
              <a:rPr lang="en-US" dirty="0" err="1"/>
              <a:t>çok</a:t>
            </a:r>
            <a:r>
              <a:rPr lang="en-US" dirty="0"/>
              <a:t> </a:t>
            </a:r>
            <a:r>
              <a:rPr lang="en-US" dirty="0" err="1"/>
              <a:t>yavaş</a:t>
            </a:r>
            <a:r>
              <a:rPr lang="en-US" dirty="0"/>
              <a:t> </a:t>
            </a:r>
            <a:r>
              <a:rPr lang="en-US" dirty="0" err="1"/>
              <a:t>olacak</a:t>
            </a:r>
            <a:r>
              <a:rPr lang="en-US" dirty="0"/>
              <a:t>. </a:t>
            </a:r>
            <a:r>
              <a:rPr lang="en-US" dirty="0" err="1"/>
              <a:t>Burada</a:t>
            </a:r>
            <a:r>
              <a:rPr lang="en-US" dirty="0"/>
              <a:t> </a:t>
            </a:r>
            <a:r>
              <a:rPr lang="en-US" dirty="0" err="1"/>
              <a:t>işleri</a:t>
            </a:r>
            <a:r>
              <a:rPr lang="en-US" dirty="0"/>
              <a:t> </a:t>
            </a:r>
            <a:r>
              <a:rPr lang="en-US" dirty="0" err="1"/>
              <a:t>hızlandırmak</a:t>
            </a:r>
            <a:r>
              <a:rPr lang="en-US" dirty="0"/>
              <a:t> </a:t>
            </a:r>
            <a:r>
              <a:rPr lang="en-US" dirty="0" err="1"/>
              <a:t>için</a:t>
            </a:r>
            <a:r>
              <a:rPr lang="en-US" dirty="0"/>
              <a:t> Negative Sampling </a:t>
            </a:r>
            <a:r>
              <a:rPr lang="en-US" dirty="0" err="1"/>
              <a:t>diye</a:t>
            </a:r>
            <a:r>
              <a:rPr lang="en-US" dirty="0"/>
              <a:t> </a:t>
            </a:r>
            <a:r>
              <a:rPr lang="en-US" dirty="0" err="1"/>
              <a:t>bir</a:t>
            </a:r>
            <a:r>
              <a:rPr lang="en-US" dirty="0"/>
              <a:t> </a:t>
            </a:r>
            <a:r>
              <a:rPr lang="en-US" dirty="0" err="1"/>
              <a:t>kavram</a:t>
            </a:r>
            <a:r>
              <a:rPr lang="en-US" dirty="0"/>
              <a:t> </a:t>
            </a:r>
            <a:r>
              <a:rPr lang="en-US" dirty="0" err="1"/>
              <a:t>ortaya</a:t>
            </a:r>
            <a:r>
              <a:rPr lang="en-US" dirty="0"/>
              <a:t> </a:t>
            </a:r>
            <a:r>
              <a:rPr lang="en-US" dirty="0" err="1"/>
              <a:t>atıyor</a:t>
            </a:r>
            <a:r>
              <a:rPr lang="en-US" dirty="0"/>
              <a:t>. </a:t>
            </a:r>
            <a:r>
              <a:rPr lang="en-US" dirty="0" err="1"/>
              <a:t>Fikir</a:t>
            </a:r>
            <a:r>
              <a:rPr lang="en-US" dirty="0"/>
              <a:t> </a:t>
            </a:r>
            <a:r>
              <a:rPr lang="en-US" dirty="0" err="1"/>
              <a:t>yine</a:t>
            </a:r>
            <a:r>
              <a:rPr lang="en-US" dirty="0"/>
              <a:t> </a:t>
            </a:r>
            <a:r>
              <a:rPr lang="en-US" dirty="0" err="1"/>
              <a:t>basit</a:t>
            </a:r>
            <a:r>
              <a:rPr lang="en-US" dirty="0"/>
              <a:t>. Optimize </a:t>
            </a:r>
            <a:r>
              <a:rPr lang="en-US" dirty="0" err="1"/>
              <a:t>etmek</a:t>
            </a:r>
            <a:r>
              <a:rPr lang="en-US" dirty="0"/>
              <a:t> </a:t>
            </a:r>
            <a:r>
              <a:rPr lang="en-US" dirty="0" err="1"/>
              <a:t>için</a:t>
            </a:r>
            <a:r>
              <a:rPr lang="en-US" dirty="0"/>
              <a:t> predict </a:t>
            </a:r>
            <a:r>
              <a:rPr lang="en-US" dirty="0" err="1"/>
              <a:t>etmekle</a:t>
            </a:r>
            <a:r>
              <a:rPr lang="en-US" dirty="0"/>
              <a:t> </a:t>
            </a:r>
            <a:r>
              <a:rPr lang="en-US" dirty="0" err="1"/>
              <a:t>uğraşmayacağımız</a:t>
            </a:r>
            <a:r>
              <a:rPr lang="en-US" dirty="0"/>
              <a:t> alt </a:t>
            </a:r>
            <a:r>
              <a:rPr lang="en-US" dirty="0" err="1"/>
              <a:t>kelime</a:t>
            </a:r>
            <a:r>
              <a:rPr lang="en-US" dirty="0"/>
              <a:t> </a:t>
            </a:r>
            <a:r>
              <a:rPr lang="en-US" dirty="0" err="1"/>
              <a:t>gruplarını</a:t>
            </a:r>
            <a:r>
              <a:rPr lang="en-US" dirty="0"/>
              <a:t> </a:t>
            </a:r>
            <a:r>
              <a:rPr lang="en-US" dirty="0" err="1"/>
              <a:t>seçkmek</a:t>
            </a:r>
            <a:r>
              <a:rPr lang="en-US" dirty="0"/>
              <a:t>.</a:t>
            </a:r>
          </a:p>
          <a:p>
            <a:endParaRPr lang="en-US" dirty="0"/>
          </a:p>
        </p:txBody>
      </p:sp>
      <p:sp>
        <p:nvSpPr>
          <p:cNvPr id="4" name="Slide Number Placeholder 3">
            <a:extLst>
              <a:ext uri="{FF2B5EF4-FFF2-40B4-BE49-F238E27FC236}">
                <a16:creationId xmlns:a16="http://schemas.microsoft.com/office/drawing/2014/main" id="{1DCE435E-AC31-69AC-8124-DCF2C801F944}"/>
              </a:ext>
            </a:extLst>
          </p:cNvPr>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378208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CBOW </a:t>
            </a:r>
            <a:r>
              <a:rPr lang="en-US" b="0" i="0" u="none" strike="noStrike" dirty="0" err="1">
                <a:solidFill>
                  <a:srgbClr val="000000"/>
                </a:solidFill>
                <a:effectLst/>
              </a:rPr>
              <a:t>modelinde</a:t>
            </a:r>
            <a:r>
              <a:rPr lang="en-US" b="0" i="0" u="none" strike="noStrike" dirty="0">
                <a:solidFill>
                  <a:srgbClr val="000000"/>
                </a:solidFill>
                <a:effectLst/>
              </a:rPr>
              <a:t> </a:t>
            </a:r>
            <a:r>
              <a:rPr lang="en-US" b="0" i="0" u="none" strike="noStrike" dirty="0" err="1">
                <a:solidFill>
                  <a:srgbClr val="000000"/>
                </a:solidFill>
                <a:effectLst/>
              </a:rPr>
              <a:t>temel</a:t>
            </a:r>
            <a:r>
              <a:rPr lang="en-US" b="0" i="0" u="none" strike="noStrike" dirty="0">
                <a:solidFill>
                  <a:srgbClr val="000000"/>
                </a:solidFill>
                <a:effectLst/>
              </a:rPr>
              <a:t> </a:t>
            </a:r>
            <a:r>
              <a:rPr lang="en-US" b="0" i="0" u="none" strike="noStrike" dirty="0" err="1">
                <a:solidFill>
                  <a:srgbClr val="000000"/>
                </a:solidFill>
                <a:effectLst/>
              </a:rPr>
              <a:t>hedefimiz</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kelimeye</a:t>
            </a:r>
            <a:r>
              <a:rPr lang="en-US" b="0" i="0" u="none" strike="noStrike" dirty="0">
                <a:solidFill>
                  <a:srgbClr val="000000"/>
                </a:solidFill>
                <a:effectLst/>
              </a:rPr>
              <a:t> </a:t>
            </a:r>
            <a:r>
              <a:rPr lang="en-US" b="0" i="0" u="none" strike="noStrike" dirty="0" err="1">
                <a:solidFill>
                  <a:srgbClr val="000000"/>
                </a:solidFill>
                <a:effectLst/>
              </a:rPr>
              <a:t>ait</a:t>
            </a:r>
            <a:r>
              <a:rPr lang="en-US" b="0" i="0" u="none" strike="noStrike" dirty="0">
                <a:solidFill>
                  <a:srgbClr val="000000"/>
                </a:solidFill>
                <a:effectLst/>
              </a:rPr>
              <a:t> </a:t>
            </a:r>
            <a:r>
              <a:rPr lang="en-US" b="0" i="0" u="none" strike="noStrike" dirty="0" err="1">
                <a:solidFill>
                  <a:srgbClr val="000000"/>
                </a:solidFill>
                <a:effectLst/>
              </a:rPr>
              <a:t>bağlamı</a:t>
            </a:r>
            <a:r>
              <a:rPr lang="en-US" b="0" i="0" u="none" strike="noStrike" dirty="0">
                <a:solidFill>
                  <a:srgbClr val="000000"/>
                </a:solidFill>
                <a:effectLst/>
              </a:rPr>
              <a:t> (</a:t>
            </a:r>
            <a:r>
              <a:rPr lang="en-US" b="0" i="0" u="none" strike="noStrike" dirty="0" err="1">
                <a:solidFill>
                  <a:srgbClr val="000000"/>
                </a:solidFill>
                <a:effectLst/>
              </a:rPr>
              <a:t>çevresindeki</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kullanarak</a:t>
            </a:r>
            <a:r>
              <a:rPr lang="en-US" b="0" i="0" u="none" strike="noStrike" dirty="0">
                <a:solidFill>
                  <a:srgbClr val="000000"/>
                </a:solidFill>
                <a:effectLst/>
              </a:rPr>
              <a:t> o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etmektir</a:t>
            </a:r>
            <a:r>
              <a:rPr lang="en-US" b="0" i="0" u="none" strike="noStrike" dirty="0">
                <a:solidFill>
                  <a:srgbClr val="000000"/>
                </a:solidFill>
                <a:effectLst/>
              </a:rPr>
              <a:t>. Bu </a:t>
            </a:r>
            <a:r>
              <a:rPr lang="en-US" b="0" i="0" u="none" strike="noStrike" dirty="0" err="1">
                <a:solidFill>
                  <a:srgbClr val="000000"/>
                </a:solidFill>
                <a:effectLst/>
              </a:rPr>
              <a:t>üç</a:t>
            </a:r>
            <a:r>
              <a:rPr lang="en-US" b="0" i="0" u="none" strike="noStrike" dirty="0">
                <a:solidFill>
                  <a:srgbClr val="000000"/>
                </a:solidFill>
                <a:effectLst/>
              </a:rPr>
              <a:t> </a:t>
            </a:r>
            <a:r>
              <a:rPr lang="en-US" b="0" i="0" u="none" strike="noStrike" dirty="0" err="1">
                <a:solidFill>
                  <a:srgbClr val="000000"/>
                </a:solidFill>
                <a:effectLst/>
              </a:rPr>
              <a:t>katmandan</a:t>
            </a:r>
            <a:r>
              <a:rPr lang="en-US" b="0" i="0" u="none" strike="noStrike" dirty="0">
                <a:solidFill>
                  <a:srgbClr val="000000"/>
                </a:solidFill>
                <a:effectLst/>
              </a:rPr>
              <a:t> </a:t>
            </a:r>
            <a:r>
              <a:rPr lang="en-US" b="0" i="0" u="none" strike="noStrike" dirty="0" err="1">
                <a:solidFill>
                  <a:srgbClr val="000000"/>
                </a:solidFill>
                <a:effectLst/>
              </a:rPr>
              <a:t>oluşur</a:t>
            </a:r>
            <a:r>
              <a:rPr lang="en-US" b="0" i="0" u="none" strike="noStrike" dirty="0">
                <a:solidFill>
                  <a:srgbClr val="000000"/>
                </a:solidFill>
                <a:effectLst/>
              </a:rPr>
              <a:t>: </a:t>
            </a:r>
            <a:r>
              <a:rPr lang="en-US" b="0" i="0" u="none" strike="noStrike" dirty="0" err="1">
                <a:solidFill>
                  <a:srgbClr val="000000"/>
                </a:solidFill>
                <a:effectLst/>
              </a:rPr>
              <a:t>giriş</a:t>
            </a:r>
            <a:r>
              <a:rPr lang="en-US" b="0" i="0" u="none" strike="noStrike" dirty="0">
                <a:solidFill>
                  <a:srgbClr val="000000"/>
                </a:solidFill>
                <a:effectLst/>
              </a:rPr>
              <a:t> (input), </a:t>
            </a:r>
            <a:r>
              <a:rPr lang="en-US" b="0" i="0" u="none" strike="noStrike" dirty="0" err="1">
                <a:solidFill>
                  <a:srgbClr val="000000"/>
                </a:solidFill>
                <a:effectLst/>
              </a:rPr>
              <a:t>gizli</a:t>
            </a:r>
            <a:r>
              <a:rPr lang="en-US" b="0" i="0" u="none" strike="noStrike" dirty="0">
                <a:solidFill>
                  <a:srgbClr val="000000"/>
                </a:solidFill>
                <a:effectLst/>
              </a:rPr>
              <a:t> (hidden)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çıkış</a:t>
            </a:r>
            <a:r>
              <a:rPr lang="en-US" b="0" i="0" u="none" strike="noStrike" dirty="0">
                <a:solidFill>
                  <a:srgbClr val="000000"/>
                </a:solidFill>
                <a:effectLst/>
              </a:rPr>
              <a:t> (output) </a:t>
            </a:r>
            <a:r>
              <a:rPr lang="en-US" b="0" i="0" u="none" strike="noStrike" dirty="0" err="1">
                <a:solidFill>
                  <a:srgbClr val="000000"/>
                </a:solidFill>
                <a:effectLst/>
              </a:rPr>
              <a:t>katmanları</a:t>
            </a:r>
            <a:r>
              <a:rPr lang="en-US" b="0" i="0" u="none" strike="noStrike" dirty="0">
                <a:solidFill>
                  <a:srgbClr val="000000"/>
                </a:solidFill>
                <a:effectLst/>
              </a:rPr>
              <a:t>.</a:t>
            </a:r>
          </a:p>
          <a:p>
            <a:pPr algn="l"/>
            <a:r>
              <a:rPr lang="en-US" b="1" i="0" u="none" strike="noStrike" dirty="0">
                <a:solidFill>
                  <a:srgbClr val="000000"/>
                </a:solidFill>
                <a:effectLst/>
              </a:rPr>
              <a:t>1. </a:t>
            </a:r>
            <a:r>
              <a:rPr lang="en-US" b="1" i="0" u="none" strike="noStrike" dirty="0" err="1">
                <a:solidFill>
                  <a:srgbClr val="000000"/>
                </a:solidFill>
                <a:effectLst/>
              </a:rPr>
              <a:t>Giriş</a:t>
            </a:r>
            <a:r>
              <a:rPr lang="en-US" b="1" i="0" u="none" strike="noStrike" dirty="0">
                <a:solidFill>
                  <a:srgbClr val="000000"/>
                </a:solidFill>
                <a:effectLst/>
              </a:rPr>
              <a:t> (Input) </a:t>
            </a:r>
            <a:r>
              <a:rPr lang="en-US" b="1" i="0" u="none" strike="noStrike" dirty="0" err="1">
                <a:solidFill>
                  <a:srgbClr val="000000"/>
                </a:solidFill>
                <a:effectLst/>
              </a:rPr>
              <a:t>Katmanı</a:t>
            </a:r>
            <a:r>
              <a:rPr lang="en-US" b="1" i="0" u="none" strike="noStrike" dirty="0">
                <a:solidFill>
                  <a:srgbClr val="000000"/>
                </a:solidFill>
                <a:effectLst/>
              </a:rPr>
              <a:t>:</a:t>
            </a:r>
          </a:p>
          <a:p>
            <a:pPr algn="l"/>
            <a:r>
              <a:rPr lang="en-US" b="0" i="0" u="none" strike="noStrike" dirty="0" err="1">
                <a:solidFill>
                  <a:srgbClr val="000000"/>
                </a:solidFill>
                <a:effectLst/>
              </a:rPr>
              <a:t>Önce</a:t>
            </a:r>
            <a:r>
              <a:rPr lang="en-US" b="0" i="0" u="none" strike="noStrike" dirty="0">
                <a:solidFill>
                  <a:srgbClr val="000000"/>
                </a:solidFill>
                <a:effectLst/>
              </a:rPr>
              <a:t>, </a:t>
            </a:r>
            <a:r>
              <a:rPr lang="en-US" b="0" i="0" u="none" strike="noStrike" dirty="0" err="1">
                <a:solidFill>
                  <a:srgbClr val="000000"/>
                </a:solidFill>
                <a:effectLst/>
              </a:rPr>
              <a:t>elimizde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cümledeki</a:t>
            </a:r>
            <a:r>
              <a:rPr lang="en-US" b="0" i="0" u="none" strike="noStrike" dirty="0">
                <a:solidFill>
                  <a:srgbClr val="000000"/>
                </a:solidFill>
                <a:effectLst/>
              </a:rPr>
              <a:t> her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tek</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vektörü</a:t>
            </a:r>
            <a:r>
              <a:rPr lang="en-US" b="0" i="0" u="none" strike="noStrike" dirty="0">
                <a:solidFill>
                  <a:srgbClr val="000000"/>
                </a:solidFill>
                <a:effectLst/>
              </a:rPr>
              <a:t> (dizi) var. </a:t>
            </a:r>
            <a:r>
              <a:rPr lang="en-US" b="0" i="0" u="none" strike="noStrike" dirty="0" err="1">
                <a:solidFill>
                  <a:srgbClr val="000000"/>
                </a:solidFill>
                <a:effectLst/>
              </a:rPr>
              <a:t>CBOW’da</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vektörlere</a:t>
            </a:r>
            <a:r>
              <a:rPr lang="en-US" b="0" i="0" u="none" strike="noStrike" dirty="0">
                <a:solidFill>
                  <a:srgbClr val="000000"/>
                </a:solidFill>
                <a:effectLst/>
              </a:rPr>
              <a:t> </a:t>
            </a:r>
            <a:r>
              <a:rPr lang="en-US" b="0" i="0" u="none" strike="noStrike" dirty="0" err="1">
                <a:solidFill>
                  <a:srgbClr val="000000"/>
                </a:solidFill>
                <a:effectLst/>
              </a:rPr>
              <a:t>cümlenin</a:t>
            </a:r>
            <a:r>
              <a:rPr lang="en-US" b="0" i="0" u="none" strike="noStrike" dirty="0">
                <a:solidFill>
                  <a:srgbClr val="000000"/>
                </a:solidFill>
                <a:effectLst/>
              </a:rPr>
              <a:t> “</a:t>
            </a:r>
            <a:r>
              <a:rPr lang="en-US" b="0" i="0" u="none" strike="noStrike" dirty="0" err="1">
                <a:solidFill>
                  <a:srgbClr val="000000"/>
                </a:solidFill>
                <a:effectLst/>
              </a:rPr>
              <a:t>bağlam</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deriz</a:t>
            </a:r>
            <a:r>
              <a:rPr lang="en-US" b="0" i="0" u="none" strike="noStrike" dirty="0">
                <a:solidFill>
                  <a:srgbClr val="000000"/>
                </a:solidFill>
                <a:effectLst/>
              </a:rPr>
              <a:t>, </a:t>
            </a:r>
            <a:r>
              <a:rPr lang="en-US" b="0" i="0" u="none" strike="noStrike" dirty="0" err="1">
                <a:solidFill>
                  <a:srgbClr val="000000"/>
                </a:solidFill>
                <a:effectLst/>
              </a:rPr>
              <a:t>çünkü</a:t>
            </a:r>
            <a:r>
              <a:rPr lang="en-US" b="0" i="0" u="none" strike="noStrike" dirty="0">
                <a:solidFill>
                  <a:srgbClr val="000000"/>
                </a:solidFill>
                <a:effectLst/>
              </a:rPr>
              <a:t> </a:t>
            </a:r>
            <a:r>
              <a:rPr lang="en-US" b="0" i="0" u="none" strike="noStrike" dirty="0" err="1">
                <a:solidFill>
                  <a:srgbClr val="000000"/>
                </a:solidFill>
                <a:effectLst/>
              </a:rPr>
              <a:t>ortadaki</a:t>
            </a:r>
            <a:r>
              <a:rPr lang="en-US" b="0" i="0" u="none" strike="noStrike" dirty="0">
                <a:solidFill>
                  <a:srgbClr val="000000"/>
                </a:solidFill>
                <a:effectLst/>
              </a:rPr>
              <a:t>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çevresindeki</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bağlam</a:t>
            </a:r>
            <a:r>
              <a:rPr lang="en-US" b="0" i="0" u="none" strike="noStrike" dirty="0">
                <a:solidFill>
                  <a:srgbClr val="000000"/>
                </a:solidFill>
                <a:effectLst/>
              </a:rPr>
              <a:t>) </a:t>
            </a:r>
            <a:r>
              <a:rPr lang="en-US" b="0" i="0" u="none" strike="noStrike" dirty="0" err="1">
                <a:solidFill>
                  <a:srgbClr val="000000"/>
                </a:solidFill>
                <a:effectLst/>
              </a:rPr>
              <a:t>kullanacağız</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"Ben </a:t>
            </a:r>
            <a:r>
              <a:rPr lang="en-US" b="0" i="0" u="none" strike="noStrike" dirty="0" err="1">
                <a:solidFill>
                  <a:srgbClr val="000000"/>
                </a:solidFill>
                <a:effectLst/>
              </a:rPr>
              <a:t>sabah</a:t>
            </a:r>
            <a:r>
              <a:rPr lang="en-US" b="0" i="0" u="none" strike="noStrike" dirty="0">
                <a:solidFill>
                  <a:srgbClr val="000000"/>
                </a:solidFill>
                <a:effectLst/>
              </a:rPr>
              <a:t> </a:t>
            </a:r>
            <a:r>
              <a:rPr lang="en-US" b="0" i="0" u="none" strike="noStrike" dirty="0" err="1">
                <a:solidFill>
                  <a:srgbClr val="000000"/>
                </a:solidFill>
                <a:effectLst/>
              </a:rPr>
              <a:t>kahve</a:t>
            </a:r>
            <a:r>
              <a:rPr lang="en-US" b="0" i="0" u="none" strike="noStrike" dirty="0">
                <a:solidFill>
                  <a:srgbClr val="000000"/>
                </a:solidFill>
                <a:effectLst/>
              </a:rPr>
              <a:t> </a:t>
            </a:r>
            <a:r>
              <a:rPr lang="en-US" b="0" i="0" u="none" strike="noStrike" dirty="0" err="1">
                <a:solidFill>
                  <a:srgbClr val="000000"/>
                </a:solidFill>
                <a:effectLst/>
              </a:rPr>
              <a:t>içtim</a:t>
            </a:r>
            <a:r>
              <a:rPr lang="en-US" b="0" i="0" u="none" strike="noStrike" dirty="0">
                <a:solidFill>
                  <a:srgbClr val="000000"/>
                </a:solidFill>
                <a:effectLst/>
              </a:rPr>
              <a:t>" </a:t>
            </a:r>
            <a:r>
              <a:rPr lang="en-US" b="0" i="0" u="none" strike="noStrike" dirty="0" err="1">
                <a:solidFill>
                  <a:srgbClr val="000000"/>
                </a:solidFill>
                <a:effectLst/>
              </a:rPr>
              <a:t>cümlesinde</a:t>
            </a:r>
            <a:r>
              <a:rPr lang="en-US" b="0" i="0" u="none" strike="noStrike" dirty="0">
                <a:solidFill>
                  <a:srgbClr val="000000"/>
                </a:solidFill>
                <a:effectLst/>
              </a:rPr>
              <a:t>, </a:t>
            </a:r>
            <a:r>
              <a:rPr lang="en-US" b="0" i="0" u="none" strike="noStrike" dirty="0" err="1">
                <a:solidFill>
                  <a:srgbClr val="000000"/>
                </a:solidFill>
                <a:effectLst/>
              </a:rPr>
              <a:t>ortadaki</a:t>
            </a:r>
            <a:r>
              <a:rPr lang="en-US" b="0" i="0" u="none" strike="noStrike" dirty="0">
                <a:solidFill>
                  <a:srgbClr val="000000"/>
                </a:solidFill>
                <a:effectLst/>
              </a:rPr>
              <a:t> “</a:t>
            </a:r>
            <a:r>
              <a:rPr lang="en-US" b="0" i="0" u="none" strike="noStrike" dirty="0" err="1">
                <a:solidFill>
                  <a:srgbClr val="000000"/>
                </a:solidFill>
                <a:effectLst/>
              </a:rPr>
              <a:t>kahve</a:t>
            </a:r>
            <a:r>
              <a:rPr lang="en-US" b="0" i="0" u="none" strike="noStrike" dirty="0">
                <a:solidFill>
                  <a:srgbClr val="000000"/>
                </a:solidFill>
                <a:effectLst/>
              </a:rPr>
              <a:t>” </a:t>
            </a:r>
            <a:r>
              <a:rPr lang="en-US" b="0" i="0" u="none" strike="noStrike" dirty="0" err="1">
                <a:solidFill>
                  <a:srgbClr val="000000"/>
                </a:solidFill>
                <a:effectLst/>
              </a:rPr>
              <a:t>kelimesini</a:t>
            </a:r>
            <a:r>
              <a:rPr lang="en-US" b="0" i="0" u="none" strike="noStrike" dirty="0">
                <a:solidFill>
                  <a:srgbClr val="000000"/>
                </a:solidFill>
                <a:effectLst/>
              </a:rPr>
              <a:t> </a:t>
            </a:r>
            <a:r>
              <a:rPr lang="en-US" b="0" i="0" u="none" strike="noStrike" dirty="0" err="1">
                <a:solidFill>
                  <a:srgbClr val="000000"/>
                </a:solidFill>
                <a:effectLst/>
              </a:rPr>
              <a:t>bulmaya</a:t>
            </a:r>
            <a:r>
              <a:rPr lang="en-US" b="0" i="0" u="none" strike="noStrike" dirty="0">
                <a:solidFill>
                  <a:srgbClr val="000000"/>
                </a:solidFill>
                <a:effectLst/>
              </a:rPr>
              <a:t> </a:t>
            </a:r>
            <a:r>
              <a:rPr lang="en-US" b="0" i="0" u="none" strike="noStrike" dirty="0" err="1">
                <a:solidFill>
                  <a:srgbClr val="000000"/>
                </a:solidFill>
                <a:effectLst/>
              </a:rPr>
              <a:t>çalışırken</a:t>
            </a:r>
            <a:r>
              <a:rPr lang="en-US" b="0" i="0" u="none" strike="noStrike" dirty="0">
                <a:solidFill>
                  <a:srgbClr val="000000"/>
                </a:solidFill>
                <a:effectLst/>
              </a:rPr>
              <a:t> "Ben", "</a:t>
            </a:r>
            <a:r>
              <a:rPr lang="en-US" b="0" i="0" u="none" strike="noStrike" dirty="0" err="1">
                <a:solidFill>
                  <a:srgbClr val="000000"/>
                </a:solidFill>
                <a:effectLst/>
              </a:rPr>
              <a:t>sabah</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içtim</a:t>
            </a:r>
            <a:r>
              <a:rPr lang="en-US" b="0" i="0" u="none" strike="noStrike" dirty="0">
                <a:solidFill>
                  <a:srgbClr val="000000"/>
                </a:solidFill>
                <a:effectLst/>
              </a:rPr>
              <a:t>" </a:t>
            </a:r>
            <a:r>
              <a:rPr lang="en-US" b="0" i="0" u="none" strike="noStrike" dirty="0" err="1">
                <a:solidFill>
                  <a:srgbClr val="000000"/>
                </a:solidFill>
                <a:effectLst/>
              </a:rPr>
              <a:t>kelimelerini</a:t>
            </a:r>
            <a:r>
              <a:rPr lang="en-US" b="0" i="0" u="none" strike="noStrike" dirty="0">
                <a:solidFill>
                  <a:srgbClr val="000000"/>
                </a:solidFill>
                <a:effectLst/>
              </a:rPr>
              <a:t> </a:t>
            </a:r>
            <a:r>
              <a:rPr lang="en-US" b="0" i="0" u="none" strike="noStrike" dirty="0" err="1">
                <a:solidFill>
                  <a:srgbClr val="000000"/>
                </a:solidFill>
                <a:effectLst/>
              </a:rPr>
              <a:t>bağlam</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kullanırız</a:t>
            </a:r>
            <a:r>
              <a:rPr lang="en-US" b="0" i="0" u="none" strike="noStrike" dirty="0">
                <a:solidFill>
                  <a:srgbClr val="000000"/>
                </a:solidFill>
                <a:effectLst/>
              </a:rPr>
              <a:t>.</a:t>
            </a:r>
          </a:p>
          <a:p>
            <a:pPr algn="l"/>
            <a:r>
              <a:rPr lang="en-US" b="1" i="0" u="none" strike="noStrike" dirty="0">
                <a:solidFill>
                  <a:srgbClr val="000000"/>
                </a:solidFill>
                <a:effectLst/>
              </a:rPr>
              <a:t>2. </a:t>
            </a:r>
            <a:r>
              <a:rPr lang="en-US" b="1" i="0" u="none" strike="noStrike" dirty="0" err="1">
                <a:solidFill>
                  <a:srgbClr val="000000"/>
                </a:solidFill>
                <a:effectLst/>
              </a:rPr>
              <a:t>Gizli</a:t>
            </a:r>
            <a:r>
              <a:rPr lang="en-US" b="1" i="0" u="none" strike="noStrike" dirty="0">
                <a:solidFill>
                  <a:srgbClr val="000000"/>
                </a:solidFill>
                <a:effectLst/>
              </a:rPr>
              <a:t> (Hidden) </a:t>
            </a:r>
            <a:r>
              <a:rPr lang="en-US" b="1" i="0" u="none" strike="noStrike" dirty="0" err="1">
                <a:solidFill>
                  <a:srgbClr val="000000"/>
                </a:solidFill>
                <a:effectLst/>
              </a:rPr>
              <a:t>Katman</a:t>
            </a:r>
            <a:r>
              <a:rPr lang="en-US" b="1" i="0" u="none" strike="noStrike" dirty="0">
                <a:solidFill>
                  <a:srgbClr val="000000"/>
                </a:solidFill>
                <a:effectLst/>
              </a:rPr>
              <a:t>:</a:t>
            </a:r>
          </a:p>
          <a:p>
            <a:pPr algn="l"/>
            <a:r>
              <a:rPr lang="en-US" b="0" i="0" u="none" strike="noStrike" dirty="0">
                <a:solidFill>
                  <a:srgbClr val="000000"/>
                </a:solidFill>
                <a:effectLst/>
              </a:rPr>
              <a:t>Bu </a:t>
            </a:r>
            <a:r>
              <a:rPr lang="en-US" b="0" i="0" u="none" strike="noStrike" dirty="0" err="1">
                <a:solidFill>
                  <a:srgbClr val="000000"/>
                </a:solidFill>
                <a:effectLst/>
              </a:rPr>
              <a:t>katmanda</a:t>
            </a:r>
            <a:r>
              <a:rPr lang="en-US" b="0" i="0" u="none" strike="noStrike" dirty="0">
                <a:solidFill>
                  <a:srgbClr val="000000"/>
                </a:solidFill>
                <a:effectLst/>
              </a:rPr>
              <a:t>, </a:t>
            </a:r>
            <a:r>
              <a:rPr lang="en-US" b="0" i="0" u="none" strike="noStrike" dirty="0" err="1">
                <a:solidFill>
                  <a:srgbClr val="000000"/>
                </a:solidFill>
                <a:effectLst/>
              </a:rPr>
              <a:t>bağlamdaki</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birleştirip</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ortalama</a:t>
            </a:r>
            <a:r>
              <a:rPr lang="en-US" b="0" i="0" u="none" strike="noStrike" dirty="0">
                <a:solidFill>
                  <a:srgbClr val="000000"/>
                </a:solidFill>
                <a:effectLst/>
              </a:rPr>
              <a:t> </a:t>
            </a:r>
            <a:r>
              <a:rPr lang="en-US" b="0" i="0" u="none" strike="noStrike" dirty="0" err="1">
                <a:solidFill>
                  <a:srgbClr val="000000"/>
                </a:solidFill>
                <a:effectLst/>
              </a:rPr>
              <a:t>alırız</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"Ben", "</a:t>
            </a:r>
            <a:r>
              <a:rPr lang="en-US" b="0" i="0" u="none" strike="noStrike" dirty="0" err="1">
                <a:solidFill>
                  <a:srgbClr val="000000"/>
                </a:solidFill>
                <a:effectLst/>
              </a:rPr>
              <a:t>sabah</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içtim</a:t>
            </a:r>
            <a:r>
              <a:rPr lang="en-US" b="0" i="0" u="none" strike="noStrike" dirty="0">
                <a:solidFill>
                  <a:srgbClr val="000000"/>
                </a:solidFill>
                <a:effectLst/>
              </a:rPr>
              <a:t>" </a:t>
            </a:r>
            <a:r>
              <a:rPr lang="en-US" b="0" i="0" u="none" strike="noStrike" dirty="0" err="1">
                <a:solidFill>
                  <a:srgbClr val="000000"/>
                </a:solidFill>
                <a:effectLst/>
              </a:rPr>
              <a:t>kelimelerinin</a:t>
            </a:r>
            <a:r>
              <a:rPr lang="en-US" b="0" i="0" u="none" strike="noStrike" dirty="0">
                <a:solidFill>
                  <a:srgbClr val="000000"/>
                </a:solidFill>
                <a:effectLst/>
              </a:rPr>
              <a:t> </a:t>
            </a:r>
            <a:r>
              <a:rPr lang="en-US" b="0" i="0" u="none" strike="noStrike" dirty="0" err="1">
                <a:solidFill>
                  <a:srgbClr val="000000"/>
                </a:solidFill>
                <a:effectLst/>
              </a:rPr>
              <a:t>vektörlerini</a:t>
            </a:r>
            <a:r>
              <a:rPr lang="en-US" b="0" i="0" u="none" strike="noStrike" dirty="0">
                <a:solidFill>
                  <a:srgbClr val="000000"/>
                </a:solidFill>
                <a:effectLst/>
              </a:rPr>
              <a:t> </a:t>
            </a:r>
            <a:r>
              <a:rPr lang="en-US" b="0" i="0" u="none" strike="noStrike" dirty="0" err="1">
                <a:solidFill>
                  <a:srgbClr val="000000"/>
                </a:solidFill>
                <a:effectLst/>
              </a:rPr>
              <a:t>toplar</a:t>
            </a:r>
            <a:r>
              <a:rPr lang="en-US" b="0" i="0" u="none" strike="noStrike" dirty="0">
                <a:solidFill>
                  <a:srgbClr val="000000"/>
                </a:solidFill>
                <a:effectLst/>
              </a:rPr>
              <a:t>, </a:t>
            </a:r>
            <a:r>
              <a:rPr lang="en-US" b="0" i="0" u="none" strike="noStrike" dirty="0" err="1">
                <a:solidFill>
                  <a:srgbClr val="000000"/>
                </a:solidFill>
                <a:effectLst/>
              </a:rPr>
              <a:t>sonra</a:t>
            </a:r>
            <a:r>
              <a:rPr lang="en-US" b="0" i="0" u="none" strike="noStrike" dirty="0">
                <a:solidFill>
                  <a:srgbClr val="000000"/>
                </a:solidFill>
                <a:effectLst/>
              </a:rPr>
              <a:t> </a:t>
            </a:r>
            <a:r>
              <a:rPr lang="en-US" b="0" i="0" u="none" strike="noStrike" dirty="0" err="1">
                <a:solidFill>
                  <a:srgbClr val="000000"/>
                </a:solidFill>
                <a:effectLst/>
              </a:rPr>
              <a:t>ortalamasını</a:t>
            </a:r>
            <a:r>
              <a:rPr lang="en-US" b="0" i="0" u="none" strike="noStrike" dirty="0">
                <a:solidFill>
                  <a:srgbClr val="000000"/>
                </a:solidFill>
                <a:effectLst/>
              </a:rPr>
              <a:t> </a:t>
            </a:r>
            <a:r>
              <a:rPr lang="en-US" b="0" i="0" u="none" strike="noStrike" dirty="0" err="1">
                <a:solidFill>
                  <a:srgbClr val="000000"/>
                </a:solidFill>
                <a:effectLst/>
              </a:rPr>
              <a:t>alırız</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bağlamın</a:t>
            </a:r>
            <a:r>
              <a:rPr lang="en-US" b="0" i="0" u="none" strike="noStrike" dirty="0">
                <a:solidFill>
                  <a:srgbClr val="000000"/>
                </a:solidFill>
                <a:effectLst/>
              </a:rPr>
              <a:t> </a:t>
            </a:r>
            <a:r>
              <a:rPr lang="en-US" b="0" i="0" u="none" strike="noStrike" dirty="0" err="1">
                <a:solidFill>
                  <a:srgbClr val="000000"/>
                </a:solidFill>
                <a:effectLst/>
              </a:rPr>
              <a:t>genel</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temsilini</a:t>
            </a:r>
            <a:r>
              <a:rPr lang="en-US" b="0" i="0" u="none" strike="noStrike" dirty="0">
                <a:solidFill>
                  <a:srgbClr val="000000"/>
                </a:solidFill>
                <a:effectLst/>
              </a:rPr>
              <a:t> </a:t>
            </a:r>
            <a:r>
              <a:rPr lang="en-US" b="0" i="0" u="none" strike="noStrike" dirty="0" err="1">
                <a:solidFill>
                  <a:srgbClr val="000000"/>
                </a:solidFill>
                <a:effectLst/>
              </a:rPr>
              <a:t>elde</a:t>
            </a:r>
            <a:r>
              <a:rPr lang="en-US" b="0" i="0" u="none" strike="noStrike" dirty="0">
                <a:solidFill>
                  <a:srgbClr val="000000"/>
                </a:solidFill>
                <a:effectLst/>
              </a:rPr>
              <a:t> </a:t>
            </a:r>
            <a:r>
              <a:rPr lang="en-US" b="0" i="0" u="none" strike="noStrike" dirty="0" err="1">
                <a:solidFill>
                  <a:srgbClr val="000000"/>
                </a:solidFill>
                <a:effectLst/>
              </a:rPr>
              <a:t>ederiz</a:t>
            </a:r>
            <a:r>
              <a:rPr lang="en-US" b="0" i="0" u="none" strike="noStrike" dirty="0">
                <a:solidFill>
                  <a:srgbClr val="000000"/>
                </a:solidFill>
                <a:effectLst/>
              </a:rPr>
              <a:t>. </a:t>
            </a:r>
            <a:r>
              <a:rPr lang="en-US" b="0" i="0" u="none" strike="noStrike" dirty="0" err="1">
                <a:solidFill>
                  <a:srgbClr val="000000"/>
                </a:solidFill>
                <a:effectLst/>
              </a:rPr>
              <a:t>Gizli</a:t>
            </a:r>
            <a:r>
              <a:rPr lang="en-US" b="0" i="0" u="none" strike="noStrike" dirty="0">
                <a:solidFill>
                  <a:srgbClr val="000000"/>
                </a:solidFill>
                <a:effectLst/>
              </a:rPr>
              <a:t> </a:t>
            </a:r>
            <a:r>
              <a:rPr lang="en-US" b="0" i="0" u="none" strike="noStrike" dirty="0" err="1">
                <a:solidFill>
                  <a:srgbClr val="000000"/>
                </a:solidFill>
                <a:effectLst/>
              </a:rPr>
              <a:t>katman</a:t>
            </a:r>
            <a:r>
              <a:rPr lang="en-US" b="0" i="0" u="none" strike="noStrike" dirty="0">
                <a:solidFill>
                  <a:srgbClr val="000000"/>
                </a:solidFill>
                <a:effectLst/>
              </a:rPr>
              <a:t> </a:t>
            </a:r>
            <a:r>
              <a:rPr lang="en-US" b="0" i="0" u="none" strike="noStrike" dirty="0" err="1">
                <a:solidFill>
                  <a:srgbClr val="000000"/>
                </a:solidFill>
                <a:effectLst/>
              </a:rPr>
              <a:t>aslında</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bağlam</a:t>
            </a:r>
            <a:r>
              <a:rPr lang="en-US" b="0" i="0" u="none" strike="noStrike" dirty="0">
                <a:solidFill>
                  <a:srgbClr val="000000"/>
                </a:solidFill>
                <a:effectLst/>
              </a:rPr>
              <a:t> </a:t>
            </a:r>
            <a:r>
              <a:rPr lang="en-US" b="0" i="0" u="none" strike="noStrike" dirty="0" err="1">
                <a:solidFill>
                  <a:srgbClr val="000000"/>
                </a:solidFill>
                <a:effectLst/>
              </a:rPr>
              <a:t>vektörlerini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araya</a:t>
            </a:r>
            <a:r>
              <a:rPr lang="en-US" b="0" i="0" u="none" strike="noStrike" dirty="0">
                <a:solidFill>
                  <a:srgbClr val="000000"/>
                </a:solidFill>
                <a:effectLst/>
              </a:rPr>
              <a:t> </a:t>
            </a:r>
            <a:r>
              <a:rPr lang="en-US" b="0" i="0" u="none" strike="noStrike" dirty="0" err="1">
                <a:solidFill>
                  <a:srgbClr val="000000"/>
                </a:solidFill>
                <a:effectLst/>
              </a:rPr>
              <a:t>getirip</a:t>
            </a:r>
            <a:r>
              <a:rPr lang="en-US" b="0" i="0" u="none" strike="noStrike" dirty="0">
                <a:solidFill>
                  <a:srgbClr val="000000"/>
                </a:solidFill>
                <a:effectLst/>
              </a:rPr>
              <a:t> </a:t>
            </a:r>
            <a:r>
              <a:rPr lang="en-US" b="0" i="0" u="none" strike="noStrike" dirty="0" err="1">
                <a:solidFill>
                  <a:srgbClr val="000000"/>
                </a:solidFill>
                <a:effectLst/>
              </a:rPr>
              <a:t>sıkıştırır</a:t>
            </a:r>
            <a:r>
              <a:rPr lang="en-US" b="0" i="0" u="none" strike="noStrike" dirty="0">
                <a:solidFill>
                  <a:srgbClr val="000000"/>
                </a:solidFill>
                <a:effectLst/>
              </a:rPr>
              <a:t>.</a:t>
            </a:r>
          </a:p>
          <a:p>
            <a:pPr algn="l"/>
            <a:r>
              <a:rPr lang="en-US" b="1" i="0" u="none" strike="noStrike" dirty="0">
                <a:solidFill>
                  <a:srgbClr val="000000"/>
                </a:solidFill>
                <a:effectLst/>
              </a:rPr>
              <a:t>3. </a:t>
            </a:r>
            <a:r>
              <a:rPr lang="en-US" b="1" i="0" u="none" strike="noStrike" dirty="0" err="1">
                <a:solidFill>
                  <a:srgbClr val="000000"/>
                </a:solidFill>
                <a:effectLst/>
              </a:rPr>
              <a:t>Çıkış</a:t>
            </a:r>
            <a:r>
              <a:rPr lang="en-US" b="1" i="0" u="none" strike="noStrike" dirty="0">
                <a:solidFill>
                  <a:srgbClr val="000000"/>
                </a:solidFill>
                <a:effectLst/>
              </a:rPr>
              <a:t> (Output) </a:t>
            </a:r>
            <a:r>
              <a:rPr lang="en-US" b="1" i="0" u="none" strike="noStrike" dirty="0" err="1">
                <a:solidFill>
                  <a:srgbClr val="000000"/>
                </a:solidFill>
                <a:effectLst/>
              </a:rPr>
              <a:t>Katmanı</a:t>
            </a:r>
            <a:r>
              <a:rPr lang="en-US" b="1" i="0" u="none" strike="noStrike" dirty="0">
                <a:solidFill>
                  <a:srgbClr val="000000"/>
                </a:solidFill>
                <a:effectLst/>
              </a:rPr>
              <a:t>:</a:t>
            </a:r>
          </a:p>
          <a:p>
            <a:pPr algn="l"/>
            <a:r>
              <a:rPr lang="en-US" b="0" i="0" u="none" strike="noStrike" dirty="0" err="1">
                <a:solidFill>
                  <a:srgbClr val="000000"/>
                </a:solidFill>
                <a:effectLst/>
              </a:rPr>
              <a:t>Gizli</a:t>
            </a:r>
            <a:r>
              <a:rPr lang="en-US" b="0" i="0" u="none" strike="noStrike" dirty="0">
                <a:solidFill>
                  <a:srgbClr val="000000"/>
                </a:solidFill>
                <a:effectLst/>
              </a:rPr>
              <a:t> </a:t>
            </a:r>
            <a:r>
              <a:rPr lang="en-US" b="0" i="0" u="none" strike="noStrike" dirty="0" err="1">
                <a:solidFill>
                  <a:srgbClr val="000000"/>
                </a:solidFill>
                <a:effectLst/>
              </a:rPr>
              <a:t>katmandan</a:t>
            </a:r>
            <a:r>
              <a:rPr lang="en-US" b="0" i="0" u="none" strike="noStrike" dirty="0">
                <a:solidFill>
                  <a:srgbClr val="000000"/>
                </a:solidFill>
                <a:effectLst/>
              </a:rPr>
              <a:t> </a:t>
            </a:r>
            <a:r>
              <a:rPr lang="en-US" b="0" i="0" u="none" strike="noStrike" dirty="0" err="1">
                <a:solidFill>
                  <a:srgbClr val="000000"/>
                </a:solidFill>
                <a:effectLst/>
              </a:rPr>
              <a:t>gelen</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ortalama</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edeceğimiz</a:t>
            </a:r>
            <a:r>
              <a:rPr lang="en-US" b="0" i="0" u="none" strike="noStrike" dirty="0">
                <a:solidFill>
                  <a:srgbClr val="000000"/>
                </a:solidFill>
                <a:effectLst/>
              </a:rPr>
              <a:t>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bulmak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kullanılır</a:t>
            </a:r>
            <a:r>
              <a:rPr lang="en-US" b="0" i="0" u="none" strike="noStrike" dirty="0">
                <a:solidFill>
                  <a:srgbClr val="000000"/>
                </a:solidFill>
                <a:effectLst/>
              </a:rPr>
              <a:t>. Model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vektörü</a:t>
            </a:r>
            <a:r>
              <a:rPr lang="en-US" b="0" i="0" u="none" strike="noStrike" dirty="0">
                <a:solidFill>
                  <a:srgbClr val="000000"/>
                </a:solidFill>
                <a:effectLst/>
              </a:rPr>
              <a:t>, </a:t>
            </a:r>
            <a:r>
              <a:rPr lang="en-US" b="0" i="0" u="none" strike="noStrike" dirty="0" err="1">
                <a:solidFill>
                  <a:srgbClr val="000000"/>
                </a:solidFill>
                <a:effectLst/>
              </a:rPr>
              <a:t>sözlükteki</a:t>
            </a:r>
            <a:r>
              <a:rPr lang="en-US" b="0" i="0" u="none" strike="noStrike" dirty="0">
                <a:solidFill>
                  <a:srgbClr val="000000"/>
                </a:solidFill>
                <a:effectLst/>
              </a:rPr>
              <a:t> </a:t>
            </a:r>
            <a:r>
              <a:rPr lang="en-US" b="0" i="0" u="none" strike="noStrike" dirty="0" err="1">
                <a:solidFill>
                  <a:srgbClr val="000000"/>
                </a:solidFill>
                <a:effectLst/>
              </a:rPr>
              <a:t>diğer</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vektörleriyle</a:t>
            </a:r>
            <a:r>
              <a:rPr lang="en-US" b="0" i="0" u="none" strike="noStrike" dirty="0">
                <a:solidFill>
                  <a:srgbClr val="000000"/>
                </a:solidFill>
                <a:effectLst/>
              </a:rPr>
              <a:t> </a:t>
            </a:r>
            <a:r>
              <a:rPr lang="en-US" b="0" i="0" u="none" strike="noStrike" dirty="0" err="1">
                <a:solidFill>
                  <a:srgbClr val="000000"/>
                </a:solidFill>
                <a:effectLst/>
              </a:rPr>
              <a:t>karşılaştırır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en</a:t>
            </a:r>
            <a:r>
              <a:rPr lang="en-US" b="0" i="0" u="none" strike="noStrike" dirty="0">
                <a:solidFill>
                  <a:srgbClr val="000000"/>
                </a:solidFill>
                <a:effectLst/>
              </a:rPr>
              <a:t>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benzeyeni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edilen</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seçer</a:t>
            </a:r>
            <a:r>
              <a:rPr lang="en-US" b="0" i="0" u="none" strike="noStrike" dirty="0">
                <a:solidFill>
                  <a:srgbClr val="000000"/>
                </a:solidFill>
                <a:effectLst/>
              </a:rPr>
              <a:t>. Bu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ile</a:t>
            </a:r>
            <a:r>
              <a:rPr lang="en-US" b="0" i="0" u="none" strike="noStrike" dirty="0">
                <a:solidFill>
                  <a:srgbClr val="000000"/>
                </a:solidFill>
                <a:effectLst/>
              </a:rPr>
              <a:t> </a:t>
            </a:r>
            <a:r>
              <a:rPr lang="en-US" b="0" i="0" u="none" strike="noStrike" dirty="0" err="1">
                <a:solidFill>
                  <a:srgbClr val="000000"/>
                </a:solidFill>
                <a:effectLst/>
              </a:rPr>
              <a:t>gerçek</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aynıysa</a:t>
            </a:r>
            <a:r>
              <a:rPr lang="en-US" b="0" i="0" u="none" strike="noStrike" dirty="0">
                <a:solidFill>
                  <a:srgbClr val="000000"/>
                </a:solidFill>
                <a:effectLst/>
              </a:rPr>
              <a:t>, model </a:t>
            </a:r>
            <a:r>
              <a:rPr lang="en-US" b="0" i="0" u="none" strike="noStrike" dirty="0" err="1">
                <a:solidFill>
                  <a:srgbClr val="000000"/>
                </a:solidFill>
                <a:effectLst/>
              </a:rPr>
              <a:t>doğru</a:t>
            </a:r>
            <a:r>
              <a:rPr lang="en-US" b="0" i="0" u="none" strike="noStrike" dirty="0">
                <a:solidFill>
                  <a:srgbClr val="000000"/>
                </a:solidFill>
                <a:effectLst/>
              </a:rPr>
              <a:t> </a:t>
            </a:r>
            <a:r>
              <a:rPr lang="en-US" b="0" i="0" u="none" strike="noStrike" dirty="0" err="1">
                <a:solidFill>
                  <a:srgbClr val="000000"/>
                </a:solidFill>
                <a:effectLst/>
              </a:rPr>
              <a:t>öğrenmiş</a:t>
            </a:r>
            <a:r>
              <a:rPr lang="en-US" b="0" i="0" u="none" strike="noStrike" dirty="0">
                <a:solidFill>
                  <a:srgbClr val="000000"/>
                </a:solidFill>
                <a:effectLst/>
              </a:rPr>
              <a:t> </a:t>
            </a:r>
            <a:r>
              <a:rPr lang="en-US" b="0" i="0" u="none" strike="noStrike" dirty="0" err="1">
                <a:solidFill>
                  <a:srgbClr val="000000"/>
                </a:solidFill>
                <a:effectLst/>
              </a:rPr>
              <a:t>demektir</a:t>
            </a:r>
            <a:r>
              <a:rPr lang="en-US" b="0" i="0" u="none" strike="noStrike" dirty="0">
                <a:solidFill>
                  <a:srgbClr val="000000"/>
                </a:solidFill>
                <a:effectLst/>
              </a:rPr>
              <a:t>; </a:t>
            </a:r>
            <a:r>
              <a:rPr lang="en-US" b="0" i="0" u="none" strike="noStrike" dirty="0" err="1">
                <a:solidFill>
                  <a:srgbClr val="000000"/>
                </a:solidFill>
                <a:effectLst/>
              </a:rPr>
              <a:t>değilse</a:t>
            </a:r>
            <a:r>
              <a:rPr lang="en-US" b="0" i="0" u="none" strike="noStrike" dirty="0">
                <a:solidFill>
                  <a:srgbClr val="000000"/>
                </a:solidFill>
                <a:effectLst/>
              </a:rPr>
              <a:t>, model </a:t>
            </a:r>
            <a:r>
              <a:rPr lang="en-US" b="0" i="0" u="none" strike="noStrike" dirty="0" err="1">
                <a:solidFill>
                  <a:srgbClr val="000000"/>
                </a:solidFill>
                <a:effectLst/>
              </a:rPr>
              <a:t>öğrenmeyi</a:t>
            </a:r>
            <a:r>
              <a:rPr lang="en-US" b="0" i="0" u="none" strike="noStrike" dirty="0">
                <a:solidFill>
                  <a:srgbClr val="000000"/>
                </a:solidFill>
                <a:effectLst/>
              </a:rPr>
              <a:t> </a:t>
            </a:r>
            <a:r>
              <a:rPr lang="en-US" b="0" i="0" u="none" strike="noStrike" dirty="0" err="1">
                <a:solidFill>
                  <a:srgbClr val="000000"/>
                </a:solidFill>
                <a:effectLst/>
              </a:rPr>
              <a:t>sürdürerek</a:t>
            </a:r>
            <a:r>
              <a:rPr lang="en-US" b="0" i="0" u="none" strike="noStrike" dirty="0">
                <a:solidFill>
                  <a:srgbClr val="000000"/>
                </a:solidFill>
                <a:effectLst/>
              </a:rPr>
              <a:t> </a:t>
            </a:r>
            <a:r>
              <a:rPr lang="en-US" b="0" i="0" u="none" strike="noStrike" dirty="0" err="1">
                <a:solidFill>
                  <a:srgbClr val="000000"/>
                </a:solidFill>
                <a:effectLst/>
              </a:rPr>
              <a:t>vektörleri</a:t>
            </a:r>
            <a:r>
              <a:rPr lang="en-US" b="0" i="0" u="none" strike="noStrike" dirty="0">
                <a:solidFill>
                  <a:srgbClr val="000000"/>
                </a:solidFill>
                <a:effectLst/>
              </a:rPr>
              <a:t> </a:t>
            </a:r>
            <a:r>
              <a:rPr lang="en-US" b="0" i="0" u="none" strike="noStrike" dirty="0" err="1">
                <a:solidFill>
                  <a:srgbClr val="000000"/>
                </a:solidFill>
                <a:effectLst/>
              </a:rPr>
              <a:t>günceller</a:t>
            </a:r>
            <a:r>
              <a:rPr lang="en-US" b="0" i="0" u="none" strike="noStrike" dirty="0">
                <a:solidFill>
                  <a:srgbClr val="000000"/>
                </a:solidFill>
                <a:effectLst/>
              </a:rPr>
              <a:t>.</a:t>
            </a:r>
          </a:p>
          <a:p>
            <a:pPr algn="l"/>
            <a:r>
              <a:rPr lang="en-US" b="0" i="0" u="none" strike="noStrike" dirty="0" err="1">
                <a:solidFill>
                  <a:srgbClr val="000000"/>
                </a:solidFill>
                <a:effectLst/>
              </a:rPr>
              <a:t>Sonuç</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CBOW </a:t>
            </a:r>
            <a:r>
              <a:rPr lang="en-US" b="0" i="0" u="none" strike="noStrike" dirty="0" err="1">
                <a:solidFill>
                  <a:srgbClr val="000000"/>
                </a:solidFill>
                <a:effectLst/>
              </a:rPr>
              <a:t>modeli</a:t>
            </a:r>
            <a:r>
              <a:rPr lang="en-US" b="0" i="0" u="none" strike="noStrike" dirty="0">
                <a:solidFill>
                  <a:srgbClr val="000000"/>
                </a:solidFill>
                <a:effectLst/>
              </a:rPr>
              <a:t> </a:t>
            </a:r>
            <a:r>
              <a:rPr lang="en-US" b="0" i="0" u="none" strike="noStrike" dirty="0" err="1">
                <a:solidFill>
                  <a:srgbClr val="000000"/>
                </a:solidFill>
                <a:effectLst/>
              </a:rPr>
              <a:t>sayesinde</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sayısal</a:t>
            </a:r>
            <a:r>
              <a:rPr lang="en-US" b="0" i="0" u="none" strike="noStrike" dirty="0">
                <a:solidFill>
                  <a:srgbClr val="000000"/>
                </a:solidFill>
                <a:effectLst/>
              </a:rPr>
              <a:t> </a:t>
            </a:r>
            <a:r>
              <a:rPr lang="en-US" b="0" i="0" u="none" strike="noStrike" dirty="0" err="1">
                <a:solidFill>
                  <a:srgbClr val="000000"/>
                </a:solidFill>
                <a:effectLst/>
              </a:rPr>
              <a:t>uzayda</a:t>
            </a:r>
            <a:r>
              <a:rPr lang="en-US" b="0" i="0" u="none" strike="noStrike" dirty="0">
                <a:solidFill>
                  <a:srgbClr val="000000"/>
                </a:solidFill>
                <a:effectLst/>
              </a:rPr>
              <a:t> </a:t>
            </a:r>
            <a:r>
              <a:rPr lang="en-US" b="0" i="0" u="none" strike="noStrike" dirty="0" err="1">
                <a:solidFill>
                  <a:srgbClr val="000000"/>
                </a:solidFill>
                <a:effectLst/>
              </a:rPr>
              <a:t>konumlandırarak</a:t>
            </a:r>
            <a:r>
              <a:rPr lang="en-US" b="0" i="0" u="none" strike="noStrike" dirty="0">
                <a:solidFill>
                  <a:srgbClr val="000000"/>
                </a:solidFill>
                <a:effectLst/>
              </a:rPr>
              <a:t> </a:t>
            </a:r>
            <a:r>
              <a:rPr lang="en-US" b="0" i="0" u="none" strike="noStrike" dirty="0" err="1">
                <a:solidFill>
                  <a:srgbClr val="000000"/>
                </a:solidFill>
                <a:effectLst/>
              </a:rPr>
              <a:t>benzer</a:t>
            </a:r>
            <a:r>
              <a:rPr lang="en-US" b="0" i="0" u="none" strike="noStrike" dirty="0">
                <a:solidFill>
                  <a:srgbClr val="000000"/>
                </a:solidFill>
                <a:effectLst/>
              </a:rPr>
              <a:t> </a:t>
            </a:r>
            <a:r>
              <a:rPr lang="en-US" b="0" i="0" u="none" strike="noStrike" dirty="0" err="1">
                <a:solidFill>
                  <a:srgbClr val="000000"/>
                </a:solidFill>
                <a:effectLst/>
              </a:rPr>
              <a:t>anlamdaki</a:t>
            </a:r>
            <a:r>
              <a:rPr lang="en-US" b="0" i="0" u="none" strike="noStrike" dirty="0">
                <a:solidFill>
                  <a:srgbClr val="000000"/>
                </a:solidFill>
                <a:effectLst/>
              </a:rPr>
              <a:t> </a:t>
            </a: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birbirine</a:t>
            </a:r>
            <a:r>
              <a:rPr lang="en-US" b="0" i="0" u="none" strike="noStrike" dirty="0">
                <a:solidFill>
                  <a:srgbClr val="000000"/>
                </a:solidFill>
                <a:effectLst/>
              </a:rPr>
              <a:t> </a:t>
            </a:r>
            <a:r>
              <a:rPr lang="en-US" b="0" i="0" u="none" strike="noStrike" dirty="0" err="1">
                <a:solidFill>
                  <a:srgbClr val="000000"/>
                </a:solidFill>
                <a:effectLst/>
              </a:rPr>
              <a:t>yakın</a:t>
            </a:r>
            <a:r>
              <a:rPr lang="en-US" b="0" i="0" u="none" strike="noStrike" dirty="0">
                <a:solidFill>
                  <a:srgbClr val="000000"/>
                </a:solidFill>
                <a:effectLst/>
              </a:rPr>
              <a:t> </a:t>
            </a:r>
            <a:r>
              <a:rPr lang="en-US" b="0" i="0" u="none" strike="noStrike" dirty="0" err="1">
                <a:solidFill>
                  <a:srgbClr val="000000"/>
                </a:solidFill>
                <a:effectLst/>
              </a:rPr>
              <a:t>olmasını</a:t>
            </a:r>
            <a:r>
              <a:rPr lang="en-US" b="0" i="0" u="none" strike="noStrike" dirty="0">
                <a:solidFill>
                  <a:srgbClr val="000000"/>
                </a:solidFill>
                <a:effectLst/>
              </a:rPr>
              <a:t> </a:t>
            </a:r>
            <a:r>
              <a:rPr lang="en-US" b="0" i="0" u="none" strike="noStrike" dirty="0" err="1">
                <a:solidFill>
                  <a:srgbClr val="000000"/>
                </a:solidFill>
                <a:effectLst/>
              </a:rPr>
              <a:t>sağlıyoruz</a:t>
            </a:r>
            <a:r>
              <a:rPr lang="en-US" b="0" i="0" u="none" strike="noStrike" dirty="0">
                <a:solidFill>
                  <a:srgbClr val="000000"/>
                </a:solidFill>
                <a:effectLst/>
              </a:rPr>
              <a:t>. Bu </a:t>
            </a:r>
            <a:r>
              <a:rPr lang="en-US" b="0" i="0" u="none" strike="noStrike" dirty="0" err="1">
                <a:solidFill>
                  <a:srgbClr val="000000"/>
                </a:solidFill>
                <a:effectLst/>
              </a:rPr>
              <a:t>yöntem</a:t>
            </a:r>
            <a:r>
              <a:rPr lang="en-US" b="0" i="0" u="none" strike="noStrike" dirty="0">
                <a:solidFill>
                  <a:srgbClr val="000000"/>
                </a:solidFill>
                <a:effectLst/>
              </a:rPr>
              <a:t>, </a:t>
            </a:r>
            <a:r>
              <a:rPr lang="en-US" b="0" i="0" u="none" strike="noStrike" dirty="0" err="1">
                <a:solidFill>
                  <a:srgbClr val="000000"/>
                </a:solidFill>
                <a:effectLst/>
              </a:rPr>
              <a:t>kelimeler</a:t>
            </a:r>
            <a:r>
              <a:rPr lang="en-US" b="0" i="0" u="none" strike="noStrike" dirty="0">
                <a:solidFill>
                  <a:srgbClr val="000000"/>
                </a:solidFill>
                <a:effectLst/>
              </a:rPr>
              <a:t> </a:t>
            </a:r>
            <a:r>
              <a:rPr lang="en-US" b="0" i="0" u="none" strike="noStrike" dirty="0" err="1">
                <a:solidFill>
                  <a:srgbClr val="000000"/>
                </a:solidFill>
                <a:effectLst/>
              </a:rPr>
              <a:t>arasındaki</a:t>
            </a:r>
            <a:r>
              <a:rPr lang="en-US" b="0" i="0" u="none" strike="noStrike" dirty="0">
                <a:solidFill>
                  <a:srgbClr val="000000"/>
                </a:solidFill>
                <a:effectLst/>
              </a:rPr>
              <a:t> </a:t>
            </a:r>
            <a:r>
              <a:rPr lang="en-US" b="0" i="0" u="none" strike="noStrike" dirty="0" err="1">
                <a:solidFill>
                  <a:srgbClr val="000000"/>
                </a:solidFill>
                <a:effectLst/>
              </a:rPr>
              <a:t>anlam</a:t>
            </a:r>
            <a:r>
              <a:rPr lang="en-US" b="0" i="0" u="none" strike="noStrike" dirty="0">
                <a:solidFill>
                  <a:srgbClr val="000000"/>
                </a:solidFill>
                <a:effectLst/>
              </a:rPr>
              <a:t> </a:t>
            </a:r>
            <a:r>
              <a:rPr lang="en-US" b="0" i="0" u="none" strike="noStrike" dirty="0" err="1">
                <a:solidFill>
                  <a:srgbClr val="000000"/>
                </a:solidFill>
                <a:effectLst/>
              </a:rPr>
              <a:t>ilişkilerini</a:t>
            </a:r>
            <a:r>
              <a:rPr lang="en-US" b="0" i="0" u="none" strike="noStrike" dirty="0">
                <a:solidFill>
                  <a:srgbClr val="000000"/>
                </a:solidFill>
                <a:effectLst/>
              </a:rPr>
              <a:t> </a:t>
            </a:r>
            <a:r>
              <a:rPr lang="en-US" b="0" i="0" u="none" strike="noStrike" dirty="0" err="1">
                <a:solidFill>
                  <a:srgbClr val="000000"/>
                </a:solidFill>
                <a:effectLst/>
              </a:rPr>
              <a:t>öğrenerek</a:t>
            </a:r>
            <a:r>
              <a:rPr lang="en-US" b="0" i="0" u="none" strike="noStrike" dirty="0">
                <a:solidFill>
                  <a:srgbClr val="000000"/>
                </a:solidFill>
                <a:effectLst/>
              </a:rPr>
              <a:t> </a:t>
            </a:r>
            <a:r>
              <a:rPr lang="en-US" b="0" i="0" u="none" strike="noStrike" dirty="0" err="1">
                <a:solidFill>
                  <a:srgbClr val="000000"/>
                </a:solidFill>
                <a:effectLst/>
              </a:rPr>
              <a:t>doğal</a:t>
            </a:r>
            <a:r>
              <a:rPr lang="en-US" b="0" i="0" u="none" strike="noStrike" dirty="0">
                <a:solidFill>
                  <a:srgbClr val="000000"/>
                </a:solidFill>
                <a:effectLst/>
              </a:rPr>
              <a:t> </a:t>
            </a:r>
            <a:r>
              <a:rPr lang="en-US" b="0" i="0" u="none" strike="noStrike" dirty="0" err="1">
                <a:solidFill>
                  <a:srgbClr val="000000"/>
                </a:solidFill>
                <a:effectLst/>
              </a:rPr>
              <a:t>dil</a:t>
            </a:r>
            <a:r>
              <a:rPr lang="en-US" b="0" i="0" u="none" strike="noStrike" dirty="0">
                <a:solidFill>
                  <a:srgbClr val="000000"/>
                </a:solidFill>
                <a:effectLst/>
              </a:rPr>
              <a:t> </a:t>
            </a:r>
            <a:r>
              <a:rPr lang="en-US" b="0" i="0" u="none" strike="noStrike" dirty="0" err="1">
                <a:solidFill>
                  <a:srgbClr val="000000"/>
                </a:solidFill>
                <a:effectLst/>
              </a:rPr>
              <a:t>işlemede</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iyi </a:t>
            </a:r>
            <a:r>
              <a:rPr lang="en-US" b="0" i="0" u="none" strike="noStrike" dirty="0" err="1">
                <a:solidFill>
                  <a:srgbClr val="000000"/>
                </a:solidFill>
                <a:effectLst/>
              </a:rPr>
              <a:t>sonuçlar</a:t>
            </a:r>
            <a:r>
              <a:rPr lang="en-US" b="0" i="0" u="none" strike="noStrike" dirty="0">
                <a:solidFill>
                  <a:srgbClr val="000000"/>
                </a:solidFill>
                <a:effectLst/>
              </a:rPr>
              <a:t> </a:t>
            </a:r>
            <a:r>
              <a:rPr lang="en-US" b="0" i="0" u="none" strike="noStrike" dirty="0" err="1">
                <a:solidFill>
                  <a:srgbClr val="000000"/>
                </a:solidFill>
                <a:effectLst/>
              </a:rPr>
              <a:t>elde</a:t>
            </a:r>
            <a:r>
              <a:rPr lang="en-US" b="0" i="0" u="none" strike="noStrike" dirty="0">
                <a:solidFill>
                  <a:srgbClr val="000000"/>
                </a:solidFill>
                <a:effectLst/>
              </a:rPr>
              <a:t> </a:t>
            </a:r>
            <a:r>
              <a:rPr lang="en-US" b="0" i="0" u="none" strike="noStrike" dirty="0" err="1">
                <a:solidFill>
                  <a:srgbClr val="000000"/>
                </a:solidFill>
                <a:effectLst/>
              </a:rPr>
              <a:t>etmemizi</a:t>
            </a:r>
            <a:r>
              <a:rPr lang="en-US" b="0" i="0" u="none" strike="noStrike" dirty="0">
                <a:solidFill>
                  <a:srgbClr val="000000"/>
                </a:solidFill>
                <a:effectLst/>
              </a:rPr>
              <a:t> </a:t>
            </a:r>
            <a:r>
              <a:rPr lang="en-US" b="0" i="0" u="none" strike="noStrike" dirty="0" err="1">
                <a:solidFill>
                  <a:srgbClr val="000000"/>
                </a:solidFill>
                <a:effectLst/>
              </a:rPr>
              <a:t>sağlar</a:t>
            </a:r>
            <a:r>
              <a:rPr lang="en-US" b="0" i="0" u="none" strike="noStrike" dirty="0">
                <a:solidFill>
                  <a:srgbClr val="000000"/>
                </a:solidFill>
                <a:effectLst/>
              </a:rPr>
              <a:t>.</a:t>
            </a:r>
          </a:p>
          <a:p>
            <a:endParaRPr lang="en-US" dirty="0"/>
          </a:p>
          <a:p>
            <a:r>
              <a:rPr lang="en-US" dirty="0"/>
              <a:t>. CBOW, </a:t>
            </a:r>
            <a:r>
              <a:rPr lang="en-US" dirty="0" err="1"/>
              <a:t>bir</a:t>
            </a:r>
            <a:r>
              <a:rPr lang="en-US" dirty="0"/>
              <a:t> </a:t>
            </a:r>
            <a:r>
              <a:rPr lang="en-US" dirty="0" err="1"/>
              <a:t>metin</a:t>
            </a:r>
            <a:r>
              <a:rPr lang="en-US" dirty="0"/>
              <a:t> </a:t>
            </a:r>
            <a:r>
              <a:rPr lang="en-US" dirty="0" err="1"/>
              <a:t>içinde</a:t>
            </a:r>
            <a:r>
              <a:rPr lang="en-US" dirty="0"/>
              <a:t> </a:t>
            </a:r>
            <a:r>
              <a:rPr lang="en-US" dirty="0" err="1"/>
              <a:t>çevredeki</a:t>
            </a:r>
            <a:r>
              <a:rPr lang="en-US" dirty="0"/>
              <a:t> </a:t>
            </a:r>
            <a:r>
              <a:rPr lang="en-US" dirty="0" err="1"/>
              <a:t>kelimelere</a:t>
            </a:r>
            <a:r>
              <a:rPr lang="en-US" dirty="0"/>
              <a:t> </a:t>
            </a:r>
            <a:r>
              <a:rPr lang="en-US" dirty="0" err="1"/>
              <a:t>bakarak</a:t>
            </a:r>
            <a:r>
              <a:rPr lang="en-US" dirty="0"/>
              <a:t> </a:t>
            </a:r>
            <a:r>
              <a:rPr lang="en-US" dirty="0" err="1"/>
              <a:t>ortadaki</a:t>
            </a:r>
            <a:r>
              <a:rPr lang="en-US" dirty="0"/>
              <a:t> </a:t>
            </a:r>
            <a:r>
              <a:rPr lang="en-US" dirty="0" err="1"/>
              <a:t>kelimeyi</a:t>
            </a:r>
            <a:r>
              <a:rPr lang="en-US" dirty="0"/>
              <a:t> </a:t>
            </a:r>
            <a:r>
              <a:rPr lang="en-US" dirty="0" err="1"/>
              <a:t>tahmin</a:t>
            </a:r>
            <a:r>
              <a:rPr lang="en-US" dirty="0"/>
              <a:t> </a:t>
            </a:r>
            <a:r>
              <a:rPr lang="en-US" dirty="0" err="1"/>
              <a:t>etme</a:t>
            </a:r>
            <a:r>
              <a:rPr lang="en-US" dirty="0"/>
              <a:t> </a:t>
            </a:r>
            <a:r>
              <a:rPr lang="en-US" dirty="0" err="1"/>
              <a:t>üzerine</a:t>
            </a:r>
            <a:r>
              <a:rPr lang="en-US" dirty="0"/>
              <a:t> </a:t>
            </a:r>
            <a:r>
              <a:rPr lang="en-US" dirty="0" err="1"/>
              <a:t>kurulu</a:t>
            </a:r>
            <a:r>
              <a:rPr lang="en-US" dirty="0"/>
              <a:t>.""</a:t>
            </a:r>
            <a:r>
              <a:rPr lang="en-US" dirty="0" err="1"/>
              <a:t>Burada</a:t>
            </a:r>
            <a:r>
              <a:rPr lang="en-US" dirty="0"/>
              <a:t>, ilk </a:t>
            </a:r>
            <a:r>
              <a:rPr lang="en-US" dirty="0" err="1"/>
              <a:t>katmanda</a:t>
            </a:r>
            <a:r>
              <a:rPr lang="en-US" dirty="0"/>
              <a:t> X </a:t>
            </a:r>
            <a:r>
              <a:rPr lang="en-US" dirty="0" err="1"/>
              <a:t>matrisini</a:t>
            </a:r>
            <a:r>
              <a:rPr lang="en-US" dirty="0"/>
              <a:t> </a:t>
            </a:r>
            <a:r>
              <a:rPr lang="en-US" dirty="0" err="1"/>
              <a:t>yani</a:t>
            </a:r>
            <a:r>
              <a:rPr lang="en-US" dirty="0"/>
              <a:t> </a:t>
            </a:r>
            <a:r>
              <a:rPr lang="en-US" dirty="0" err="1"/>
              <a:t>bağlam</a:t>
            </a:r>
            <a:r>
              <a:rPr lang="en-US" dirty="0"/>
              <a:t> </a:t>
            </a:r>
            <a:r>
              <a:rPr lang="en-US" dirty="0" err="1"/>
              <a:t>kelimeleri</a:t>
            </a:r>
            <a:r>
              <a:rPr lang="en-US" dirty="0"/>
              <a:t> </a:t>
            </a:r>
            <a:r>
              <a:rPr lang="en-US" dirty="0" err="1"/>
              <a:t>matrisi</a:t>
            </a:r>
            <a:r>
              <a:rPr lang="en-US" dirty="0"/>
              <a:t> </a:t>
            </a:r>
            <a:r>
              <a:rPr lang="en-US" dirty="0" err="1"/>
              <a:t>olarak</a:t>
            </a:r>
            <a:r>
              <a:rPr lang="en-US" dirty="0"/>
              <a:t> </a:t>
            </a:r>
            <a:r>
              <a:rPr lang="en-US" dirty="0" err="1"/>
              <a:t>görüyoruz</a:t>
            </a:r>
            <a:r>
              <a:rPr lang="en-US" dirty="0"/>
              <a:t>. Bu </a:t>
            </a:r>
            <a:r>
              <a:rPr lang="en-US" dirty="0" err="1"/>
              <a:t>matris</a:t>
            </a:r>
            <a:r>
              <a:rPr lang="en-US" dirty="0"/>
              <a:t> </a:t>
            </a:r>
            <a:r>
              <a:rPr lang="en-US" dirty="0" err="1"/>
              <a:t>modelimize</a:t>
            </a:r>
            <a:r>
              <a:rPr lang="en-US" dirty="0"/>
              <a:t> </a:t>
            </a:r>
            <a:r>
              <a:rPr lang="en-US" dirty="0" err="1"/>
              <a:t>girdiyi</a:t>
            </a:r>
            <a:r>
              <a:rPr lang="en-US" dirty="0"/>
              <a:t> </a:t>
            </a:r>
            <a:r>
              <a:rPr lang="en-US" dirty="0" err="1"/>
              <a:t>sağlıyor</a:t>
            </a:r>
            <a:r>
              <a:rPr lang="en-US" dirty="0"/>
              <a:t> </a:t>
            </a:r>
            <a:r>
              <a:rPr lang="en-US" dirty="0" err="1"/>
              <a:t>ve</a:t>
            </a:r>
            <a:r>
              <a:rPr lang="en-US" dirty="0"/>
              <a:t> V x 1 </a:t>
            </a:r>
            <a:r>
              <a:rPr lang="en-US" dirty="0" err="1"/>
              <a:t>boyutunda</a:t>
            </a:r>
            <a:r>
              <a:rPr lang="en-US" dirty="0"/>
              <a:t> </a:t>
            </a:r>
            <a:r>
              <a:rPr lang="en-US" dirty="0" err="1"/>
              <a:t>bir</a:t>
            </a:r>
            <a:r>
              <a:rPr lang="en-US" dirty="0"/>
              <a:t> </a:t>
            </a:r>
            <a:r>
              <a:rPr lang="en-US" dirty="0" err="1"/>
              <a:t>vektör</a:t>
            </a:r>
            <a:r>
              <a:rPr lang="en-US" dirty="0"/>
              <a:t> </a:t>
            </a:r>
            <a:r>
              <a:rPr lang="en-US" dirty="0" err="1"/>
              <a:t>olarak</a:t>
            </a:r>
            <a:r>
              <a:rPr lang="en-US" dirty="0"/>
              <a:t> </a:t>
            </a:r>
            <a:r>
              <a:rPr lang="en-US" dirty="0" err="1"/>
              <a:t>temsil</a:t>
            </a:r>
            <a:r>
              <a:rPr lang="en-US" dirty="0"/>
              <a:t> </a:t>
            </a:r>
            <a:r>
              <a:rPr lang="en-US" dirty="0" err="1"/>
              <a:t>ediliyor</a:t>
            </a:r>
            <a:r>
              <a:rPr lang="en-US" dirty="0"/>
              <a:t>.""İlk </a:t>
            </a:r>
            <a:r>
              <a:rPr lang="en-US" dirty="0" err="1"/>
              <a:t>gizli</a:t>
            </a:r>
            <a:r>
              <a:rPr lang="en-US" dirty="0"/>
              <a:t> </a:t>
            </a:r>
            <a:r>
              <a:rPr lang="en-US" dirty="0" err="1"/>
              <a:t>katmanda</a:t>
            </a:r>
            <a:r>
              <a:rPr lang="en-US" dirty="0"/>
              <a:t> W1 </a:t>
            </a:r>
            <a:r>
              <a:rPr lang="en-US" dirty="0" err="1"/>
              <a:t>ve</a:t>
            </a:r>
            <a:r>
              <a:rPr lang="en-US" dirty="0"/>
              <a:t> b1 </a:t>
            </a:r>
            <a:r>
              <a:rPr lang="en-US" dirty="0" err="1"/>
              <a:t>ağırlıkları</a:t>
            </a:r>
            <a:r>
              <a:rPr lang="en-US" dirty="0"/>
              <a:t> </a:t>
            </a:r>
            <a:r>
              <a:rPr lang="en-US" dirty="0" err="1"/>
              <a:t>ile</a:t>
            </a:r>
            <a:r>
              <a:rPr lang="en-US" dirty="0"/>
              <a:t> </a:t>
            </a:r>
            <a:r>
              <a:rPr lang="en-US" dirty="0" err="1"/>
              <a:t>ReLU</a:t>
            </a:r>
            <a:r>
              <a:rPr lang="en-US" dirty="0"/>
              <a:t> </a:t>
            </a:r>
            <a:r>
              <a:rPr lang="en-US" dirty="0" err="1"/>
              <a:t>aktivasyon</a:t>
            </a:r>
            <a:r>
              <a:rPr lang="en-US" dirty="0"/>
              <a:t> </a:t>
            </a:r>
            <a:r>
              <a:rPr lang="en-US" dirty="0" err="1"/>
              <a:t>fonksiyonu</a:t>
            </a:r>
            <a:r>
              <a:rPr lang="en-US" dirty="0"/>
              <a:t> </a:t>
            </a:r>
            <a:r>
              <a:rPr lang="en-US" dirty="0" err="1"/>
              <a:t>kullanılıyor</a:t>
            </a:r>
            <a:r>
              <a:rPr lang="en-US" dirty="0"/>
              <a:t>. Bu </a:t>
            </a:r>
            <a:r>
              <a:rPr lang="en-US" dirty="0" err="1"/>
              <a:t>katmanda</a:t>
            </a:r>
            <a:r>
              <a:rPr lang="en-US" dirty="0"/>
              <a:t> </a:t>
            </a:r>
            <a:r>
              <a:rPr lang="en-US" dirty="0" err="1"/>
              <a:t>amaç</a:t>
            </a:r>
            <a:r>
              <a:rPr lang="en-US" dirty="0"/>
              <a:t>, </a:t>
            </a:r>
            <a:r>
              <a:rPr lang="en-US" dirty="0" err="1"/>
              <a:t>bağlam</a:t>
            </a:r>
            <a:r>
              <a:rPr lang="en-US" dirty="0"/>
              <a:t> </a:t>
            </a:r>
            <a:r>
              <a:rPr lang="en-US" dirty="0" err="1"/>
              <a:t>kelimelerinden</a:t>
            </a:r>
            <a:r>
              <a:rPr lang="en-US" dirty="0"/>
              <a:t> </a:t>
            </a:r>
            <a:r>
              <a:rPr lang="en-US" dirty="0" err="1"/>
              <a:t>elde</a:t>
            </a:r>
            <a:r>
              <a:rPr lang="en-US" dirty="0"/>
              <a:t> </a:t>
            </a:r>
            <a:r>
              <a:rPr lang="en-US" dirty="0" err="1"/>
              <a:t>edilen</a:t>
            </a:r>
            <a:r>
              <a:rPr lang="en-US" dirty="0"/>
              <a:t> </a:t>
            </a:r>
            <a:r>
              <a:rPr lang="en-US" dirty="0" err="1"/>
              <a:t>bilgiyi</a:t>
            </a:r>
            <a:r>
              <a:rPr lang="en-US" dirty="0"/>
              <a:t> </a:t>
            </a:r>
            <a:r>
              <a:rPr lang="en-US" dirty="0" err="1"/>
              <a:t>belirli</a:t>
            </a:r>
            <a:r>
              <a:rPr lang="en-US" dirty="0"/>
              <a:t> </a:t>
            </a:r>
            <a:r>
              <a:rPr lang="en-US" dirty="0" err="1"/>
              <a:t>bir</a:t>
            </a:r>
            <a:r>
              <a:rPr lang="en-US" dirty="0"/>
              <a:t> </a:t>
            </a:r>
            <a:r>
              <a:rPr lang="en-US" dirty="0" err="1"/>
              <a:t>formatta</a:t>
            </a:r>
            <a:r>
              <a:rPr lang="en-US" dirty="0"/>
              <a:t> </a:t>
            </a:r>
            <a:r>
              <a:rPr lang="en-US" dirty="0" err="1"/>
              <a:t>özetlemek</a:t>
            </a:r>
            <a:r>
              <a:rPr lang="en-US" dirty="0"/>
              <a:t>.""</a:t>
            </a:r>
            <a:r>
              <a:rPr lang="en-US" dirty="0" err="1"/>
              <a:t>Çıkış</a:t>
            </a:r>
            <a:r>
              <a:rPr lang="en-US" dirty="0"/>
              <a:t> </a:t>
            </a:r>
            <a:r>
              <a:rPr lang="en-US" dirty="0" err="1"/>
              <a:t>katmanında</a:t>
            </a:r>
            <a:r>
              <a:rPr lang="en-US" dirty="0"/>
              <a:t> W2 </a:t>
            </a:r>
            <a:r>
              <a:rPr lang="en-US" dirty="0" err="1"/>
              <a:t>ve</a:t>
            </a:r>
            <a:r>
              <a:rPr lang="en-US" dirty="0"/>
              <a:t> b2 </a:t>
            </a:r>
            <a:r>
              <a:rPr lang="en-US" dirty="0" err="1"/>
              <a:t>ağırlıkları</a:t>
            </a:r>
            <a:r>
              <a:rPr lang="en-US" dirty="0"/>
              <a:t> </a:t>
            </a:r>
            <a:r>
              <a:rPr lang="en-US" dirty="0" err="1"/>
              <a:t>ile</a:t>
            </a:r>
            <a:r>
              <a:rPr lang="en-US" dirty="0"/>
              <a:t> </a:t>
            </a:r>
            <a:r>
              <a:rPr lang="en-US" dirty="0" err="1"/>
              <a:t>softmax</a:t>
            </a:r>
            <a:r>
              <a:rPr lang="en-US" dirty="0"/>
              <a:t> </a:t>
            </a:r>
            <a:r>
              <a:rPr lang="en-US" dirty="0" err="1"/>
              <a:t>aktivasyon</a:t>
            </a:r>
            <a:r>
              <a:rPr lang="en-US" dirty="0"/>
              <a:t> </a:t>
            </a:r>
            <a:r>
              <a:rPr lang="en-US" dirty="0" err="1"/>
              <a:t>fonksiyonu</a:t>
            </a:r>
            <a:r>
              <a:rPr lang="en-US" dirty="0"/>
              <a:t> </a:t>
            </a:r>
            <a:r>
              <a:rPr lang="en-US" dirty="0" err="1"/>
              <a:t>devreye</a:t>
            </a:r>
            <a:r>
              <a:rPr lang="en-US" dirty="0"/>
              <a:t> </a:t>
            </a:r>
            <a:r>
              <a:rPr lang="en-US" dirty="0" err="1"/>
              <a:t>giriyor</a:t>
            </a:r>
            <a:r>
              <a:rPr lang="en-US" dirty="0"/>
              <a:t>. Bu </a:t>
            </a:r>
            <a:r>
              <a:rPr lang="en-US" dirty="0" err="1"/>
              <a:t>katman</a:t>
            </a:r>
            <a:r>
              <a:rPr lang="en-US" dirty="0"/>
              <a:t>, </a:t>
            </a:r>
            <a:r>
              <a:rPr lang="en-US" dirty="0" err="1"/>
              <a:t>ortadaki</a:t>
            </a:r>
            <a:r>
              <a:rPr lang="en-US" dirty="0"/>
              <a:t> </a:t>
            </a:r>
            <a:r>
              <a:rPr lang="en-US" dirty="0" err="1"/>
              <a:t>kelimeyi</a:t>
            </a:r>
            <a:r>
              <a:rPr lang="en-US" dirty="0"/>
              <a:t> </a:t>
            </a:r>
            <a:r>
              <a:rPr lang="en-US" dirty="0" err="1"/>
              <a:t>tahmin</a:t>
            </a:r>
            <a:r>
              <a:rPr lang="en-US" dirty="0"/>
              <a:t> </a:t>
            </a:r>
            <a:r>
              <a:rPr lang="en-US" dirty="0" err="1"/>
              <a:t>etmek</a:t>
            </a:r>
            <a:r>
              <a:rPr lang="en-US" dirty="0"/>
              <a:t> </a:t>
            </a:r>
            <a:r>
              <a:rPr lang="en-US" dirty="0" err="1"/>
              <a:t>için</a:t>
            </a:r>
            <a:r>
              <a:rPr lang="en-US" dirty="0"/>
              <a:t> </a:t>
            </a:r>
            <a:r>
              <a:rPr lang="en-US" dirty="0" err="1"/>
              <a:t>kullanılıyor</a:t>
            </a:r>
            <a:r>
              <a:rPr lang="en-US" dirty="0"/>
              <a:t>. </a:t>
            </a:r>
            <a:r>
              <a:rPr lang="en-US" dirty="0" err="1"/>
              <a:t>Softmax</a:t>
            </a:r>
            <a:r>
              <a:rPr lang="en-US" dirty="0"/>
              <a:t>, her </a:t>
            </a:r>
            <a:r>
              <a:rPr lang="en-US" dirty="0" err="1"/>
              <a:t>kelime</a:t>
            </a:r>
            <a:r>
              <a:rPr lang="en-US" dirty="0"/>
              <a:t> </a:t>
            </a:r>
            <a:r>
              <a:rPr lang="en-US" dirty="0" err="1"/>
              <a:t>için</a:t>
            </a:r>
            <a:r>
              <a:rPr lang="en-US" dirty="0"/>
              <a:t> </a:t>
            </a:r>
            <a:r>
              <a:rPr lang="en-US" dirty="0" err="1"/>
              <a:t>bir</a:t>
            </a:r>
            <a:r>
              <a:rPr lang="en-US" dirty="0"/>
              <a:t> </a:t>
            </a:r>
            <a:r>
              <a:rPr lang="en-US" dirty="0" err="1"/>
              <a:t>olasılık</a:t>
            </a:r>
            <a:r>
              <a:rPr lang="en-US" dirty="0"/>
              <a:t> </a:t>
            </a:r>
            <a:r>
              <a:rPr lang="en-US" dirty="0" err="1"/>
              <a:t>dağılımı</a:t>
            </a:r>
            <a:r>
              <a:rPr lang="en-US" dirty="0"/>
              <a:t> </a:t>
            </a:r>
            <a:r>
              <a:rPr lang="en-US" dirty="0" err="1"/>
              <a:t>oluşturarak</a:t>
            </a:r>
            <a:r>
              <a:rPr lang="en-US" dirty="0"/>
              <a:t> </a:t>
            </a:r>
            <a:r>
              <a:rPr lang="en-US" dirty="0" err="1"/>
              <a:t>en</a:t>
            </a:r>
            <a:r>
              <a:rPr lang="en-US" dirty="0"/>
              <a:t> </a:t>
            </a:r>
            <a:r>
              <a:rPr lang="en-US" dirty="0" err="1"/>
              <a:t>olası</a:t>
            </a:r>
            <a:r>
              <a:rPr lang="en-US" dirty="0"/>
              <a:t> </a:t>
            </a:r>
            <a:r>
              <a:rPr lang="en-US" dirty="0" err="1"/>
              <a:t>merkezi</a:t>
            </a:r>
            <a:r>
              <a:rPr lang="en-US" dirty="0"/>
              <a:t> </a:t>
            </a:r>
            <a:r>
              <a:rPr lang="en-US" dirty="0" err="1"/>
              <a:t>kelimeyi</a:t>
            </a:r>
            <a:r>
              <a:rPr lang="en-US" dirty="0"/>
              <a:t> </a:t>
            </a:r>
            <a:r>
              <a:rPr lang="en-US" dirty="0" err="1"/>
              <a:t>bulmamızı</a:t>
            </a:r>
            <a:r>
              <a:rPr lang="en-US" dirty="0"/>
              <a:t> </a:t>
            </a:r>
            <a:r>
              <a:rPr lang="en-US" dirty="0" err="1"/>
              <a:t>sağlıyor</a:t>
            </a:r>
            <a:r>
              <a:rPr lang="en-US" dirty="0"/>
              <a:t>.""</a:t>
            </a:r>
            <a:r>
              <a:rPr lang="en-US" dirty="0" err="1"/>
              <a:t>Sonuç</a:t>
            </a:r>
            <a:r>
              <a:rPr lang="en-US" dirty="0"/>
              <a:t> </a:t>
            </a:r>
            <a:r>
              <a:rPr lang="en-US" dirty="0" err="1"/>
              <a:t>olarak</a:t>
            </a:r>
            <a:r>
              <a:rPr lang="en-US" dirty="0"/>
              <a:t>, model </a:t>
            </a:r>
            <a:r>
              <a:rPr lang="en-US" dirty="0" err="1"/>
              <a:t>bağlam</a:t>
            </a:r>
            <a:r>
              <a:rPr lang="en-US" dirty="0"/>
              <a:t> </a:t>
            </a:r>
            <a:r>
              <a:rPr lang="en-US" dirty="0" err="1"/>
              <a:t>kelimeleri</a:t>
            </a:r>
            <a:r>
              <a:rPr lang="en-US" dirty="0"/>
              <a:t> </a:t>
            </a:r>
            <a:r>
              <a:rPr lang="en-US" dirty="0" err="1"/>
              <a:t>üzerinden</a:t>
            </a:r>
            <a:r>
              <a:rPr lang="en-US" dirty="0"/>
              <a:t> </a:t>
            </a:r>
            <a:r>
              <a:rPr lang="en-US" dirty="0" err="1"/>
              <a:t>ortadaki</a:t>
            </a:r>
            <a:r>
              <a:rPr lang="en-US" dirty="0"/>
              <a:t> </a:t>
            </a:r>
            <a:r>
              <a:rPr lang="en-US" dirty="0" err="1"/>
              <a:t>kelimeyi</a:t>
            </a:r>
            <a:r>
              <a:rPr lang="en-US" dirty="0"/>
              <a:t> </a:t>
            </a:r>
            <a:r>
              <a:rPr lang="en-US" dirty="0" err="1"/>
              <a:t>tahmin</a:t>
            </a:r>
            <a:r>
              <a:rPr lang="en-US" dirty="0"/>
              <a:t> </a:t>
            </a:r>
            <a:r>
              <a:rPr lang="en-US" dirty="0" err="1"/>
              <a:t>ederek</a:t>
            </a:r>
            <a:r>
              <a:rPr lang="en-US" dirty="0"/>
              <a:t>, </a:t>
            </a:r>
            <a:r>
              <a:rPr lang="en-US" dirty="0" err="1"/>
              <a:t>kelimeler</a:t>
            </a:r>
            <a:r>
              <a:rPr lang="en-US" dirty="0"/>
              <a:t> </a:t>
            </a:r>
            <a:r>
              <a:rPr lang="en-US" dirty="0" err="1"/>
              <a:t>arasında</a:t>
            </a:r>
            <a:r>
              <a:rPr lang="en-US" dirty="0"/>
              <a:t> </a:t>
            </a:r>
            <a:r>
              <a:rPr lang="en-US" dirty="0" err="1"/>
              <a:t>ilişkileri</a:t>
            </a:r>
            <a:r>
              <a:rPr lang="en-US" dirty="0"/>
              <a:t> </a:t>
            </a:r>
            <a:r>
              <a:rPr lang="en-US" dirty="0" err="1"/>
              <a:t>anlamlandırmaya</a:t>
            </a:r>
            <a:r>
              <a:rPr lang="en-US" dirty="0"/>
              <a:t> </a:t>
            </a:r>
            <a:r>
              <a:rPr lang="en-US" dirty="0" err="1"/>
              <a:t>çalışıyor</a:t>
            </a:r>
            <a:r>
              <a:rPr lang="en-US" dirty="0"/>
              <a:t>.”</a:t>
            </a:r>
          </a:p>
          <a:p>
            <a:endParaRPr lang="en-US" dirty="0"/>
          </a:p>
          <a:p>
            <a:endParaRPr lang="en-US" dirty="0"/>
          </a:p>
          <a:p>
            <a:pPr algn="l"/>
            <a:r>
              <a:rPr lang="en-US" b="0" i="0" u="none" strike="noStrike" dirty="0">
                <a:solidFill>
                  <a:srgbClr val="000000"/>
                </a:solidFill>
                <a:effectLst/>
              </a:rPr>
              <a:t>Embedding </a:t>
            </a:r>
            <a:r>
              <a:rPr lang="en-US" b="0" i="0" u="none" strike="noStrike" dirty="0" err="1">
                <a:solidFill>
                  <a:srgbClr val="000000"/>
                </a:solidFill>
                <a:effectLst/>
              </a:rPr>
              <a:t>katmanı</a:t>
            </a:r>
            <a:r>
              <a:rPr lang="en-US" b="0" i="0" u="none" strike="noStrike" dirty="0">
                <a:solidFill>
                  <a:srgbClr val="000000"/>
                </a:solidFill>
                <a:effectLst/>
              </a:rPr>
              <a:t>, </a:t>
            </a:r>
            <a:r>
              <a:rPr lang="en-US" b="0" i="0" u="none" strike="noStrike" dirty="0" err="1">
                <a:solidFill>
                  <a:srgbClr val="000000"/>
                </a:solidFill>
                <a:effectLst/>
              </a:rPr>
              <a:t>sinir</a:t>
            </a:r>
            <a:r>
              <a:rPr lang="en-US" b="0" i="0" u="none" strike="noStrike" dirty="0">
                <a:solidFill>
                  <a:srgbClr val="000000"/>
                </a:solidFill>
                <a:effectLst/>
              </a:rPr>
              <a:t> </a:t>
            </a:r>
            <a:r>
              <a:rPr lang="en-US" b="0" i="0" u="none" strike="noStrike" dirty="0" err="1">
                <a:solidFill>
                  <a:srgbClr val="000000"/>
                </a:solidFill>
                <a:effectLst/>
              </a:rPr>
              <a:t>ağlarında</a:t>
            </a:r>
            <a:r>
              <a:rPr lang="en-US" b="0" i="0" u="none" strike="noStrike" dirty="0">
                <a:solidFill>
                  <a:srgbClr val="000000"/>
                </a:solidFill>
                <a:effectLst/>
              </a:rPr>
              <a:t> </a:t>
            </a:r>
            <a:r>
              <a:rPr lang="en-US" b="0" i="0" u="none" strike="noStrike" dirty="0" err="1">
                <a:solidFill>
                  <a:srgbClr val="000000"/>
                </a:solidFill>
                <a:effectLst/>
              </a:rPr>
              <a:t>kullanılan</a:t>
            </a:r>
            <a:r>
              <a:rPr lang="en-US" b="0" i="0" u="none" strike="noStrike" dirty="0">
                <a:solidFill>
                  <a:srgbClr val="000000"/>
                </a:solidFill>
                <a:effectLst/>
              </a:rPr>
              <a:t> </a:t>
            </a:r>
            <a:r>
              <a:rPr lang="en-US" b="0" i="0" u="none" strike="noStrike" dirty="0" err="1">
                <a:solidFill>
                  <a:srgbClr val="000000"/>
                </a:solidFill>
                <a:effectLst/>
              </a:rPr>
              <a:t>özel</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katmandır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temel</a:t>
            </a:r>
            <a:r>
              <a:rPr lang="en-US" b="0" i="0" u="none" strike="noStrike" dirty="0">
                <a:solidFill>
                  <a:srgbClr val="000000"/>
                </a:solidFill>
                <a:effectLst/>
              </a:rPr>
              <a:t> </a:t>
            </a:r>
            <a:r>
              <a:rPr lang="en-US" b="0" i="0" u="none" strike="noStrike" dirty="0" err="1">
                <a:solidFill>
                  <a:srgbClr val="000000"/>
                </a:solidFill>
                <a:effectLst/>
              </a:rPr>
              <a:t>işlevi</a:t>
            </a:r>
            <a:r>
              <a:rPr lang="en-US" b="0" i="0" u="none" strike="noStrike" dirty="0">
                <a:solidFill>
                  <a:srgbClr val="000000"/>
                </a:solidFill>
                <a:effectLst/>
              </a:rPr>
              <a:t>, </a:t>
            </a:r>
            <a:r>
              <a:rPr lang="en-US" b="0" i="0" u="none" strike="noStrike" dirty="0" err="1">
                <a:solidFill>
                  <a:srgbClr val="000000"/>
                </a:solidFill>
                <a:effectLst/>
              </a:rPr>
              <a:t>kategorik</a:t>
            </a:r>
            <a:r>
              <a:rPr lang="en-US" b="0" i="0" u="none" strike="noStrike" dirty="0">
                <a:solidFill>
                  <a:srgbClr val="000000"/>
                </a:solidFill>
                <a:effectLst/>
              </a:rPr>
              <a:t> </a:t>
            </a:r>
            <a:r>
              <a:rPr lang="en-US" b="0" i="0" u="none" strike="noStrike" dirty="0" err="1">
                <a:solidFill>
                  <a:srgbClr val="000000"/>
                </a:solidFill>
                <a:effectLst/>
              </a:rPr>
              <a:t>verileri</a:t>
            </a:r>
            <a:r>
              <a:rPr lang="en-US" b="0" i="0" u="none" strike="noStrike" dirty="0">
                <a:solidFill>
                  <a:srgbClr val="000000"/>
                </a:solidFill>
                <a:effectLst/>
              </a:rPr>
              <a:t> </a:t>
            </a:r>
            <a:r>
              <a:rPr lang="en-US" b="0" i="0" u="none" strike="noStrike" dirty="0" err="1">
                <a:solidFill>
                  <a:srgbClr val="000000"/>
                </a:solidFill>
                <a:effectLst/>
              </a:rPr>
              <a:t>sabit</a:t>
            </a:r>
            <a:r>
              <a:rPr lang="en-US" b="0" i="0" u="none" strike="noStrike" dirty="0">
                <a:solidFill>
                  <a:srgbClr val="000000"/>
                </a:solidFill>
                <a:effectLst/>
              </a:rPr>
              <a:t> </a:t>
            </a:r>
            <a:r>
              <a:rPr lang="en-US" b="0" i="0" u="none" strike="noStrike" dirty="0" err="1">
                <a:solidFill>
                  <a:srgbClr val="000000"/>
                </a:solidFill>
                <a:effectLst/>
              </a:rPr>
              <a:t>boyutlu</a:t>
            </a:r>
            <a:r>
              <a:rPr lang="en-US" b="0" i="0" u="none" strike="noStrike" dirty="0">
                <a:solidFill>
                  <a:srgbClr val="000000"/>
                </a:solidFill>
                <a:effectLst/>
              </a:rPr>
              <a:t> </a:t>
            </a:r>
            <a:r>
              <a:rPr lang="en-US" b="0" i="0" u="none" strike="noStrike" dirty="0" err="1">
                <a:solidFill>
                  <a:srgbClr val="000000"/>
                </a:solidFill>
                <a:effectLst/>
              </a:rPr>
              <a:t>yoğun</a:t>
            </a:r>
            <a:r>
              <a:rPr lang="en-US" b="0" i="0" u="none" strike="noStrike" dirty="0">
                <a:solidFill>
                  <a:srgbClr val="000000"/>
                </a:solidFill>
                <a:effectLst/>
              </a:rPr>
              <a:t> </a:t>
            </a:r>
            <a:r>
              <a:rPr lang="en-US" b="0" i="0" u="none" strike="noStrike" dirty="0" err="1">
                <a:solidFill>
                  <a:srgbClr val="000000"/>
                </a:solidFill>
                <a:effectLst/>
              </a:rPr>
              <a:t>vektörlere</a:t>
            </a:r>
            <a:r>
              <a:rPr lang="en-US" b="0" i="0" u="none" strike="noStrike" dirty="0">
                <a:solidFill>
                  <a:srgbClr val="000000"/>
                </a:solidFill>
                <a:effectLst/>
              </a:rPr>
              <a:t> (embedding) </a:t>
            </a:r>
            <a:r>
              <a:rPr lang="en-US" b="0" i="0" u="none" strike="noStrike" dirty="0" err="1">
                <a:solidFill>
                  <a:srgbClr val="000000"/>
                </a:solidFill>
                <a:effectLst/>
              </a:rPr>
              <a:t>dönüştürmektir</a:t>
            </a:r>
            <a:r>
              <a:rPr lang="en-US" b="0" i="0" u="none" strike="noStrike" dirty="0">
                <a:solidFill>
                  <a:srgbClr val="000000"/>
                </a:solidFill>
                <a:effectLst/>
              </a:rPr>
              <a:t>. Bu </a:t>
            </a:r>
            <a:r>
              <a:rPr lang="en-US" b="0" i="0" u="none" strike="noStrike" dirty="0" err="1">
                <a:solidFill>
                  <a:srgbClr val="000000"/>
                </a:solidFill>
                <a:effectLst/>
              </a:rPr>
              <a:t>katmanda</a:t>
            </a:r>
            <a:r>
              <a:rPr lang="en-US" b="0" i="0" u="none" strike="noStrike" dirty="0">
                <a:solidFill>
                  <a:srgbClr val="000000"/>
                </a:solidFill>
                <a:effectLst/>
              </a:rPr>
              <a:t> </a:t>
            </a:r>
            <a:r>
              <a:rPr lang="en-US" b="0" i="0" u="none" strike="noStrike" dirty="0" err="1">
                <a:solidFill>
                  <a:srgbClr val="000000"/>
                </a:solidFill>
                <a:effectLst/>
              </a:rPr>
              <a:t>aktivasyon</a:t>
            </a:r>
            <a:r>
              <a:rPr lang="en-US" b="0" i="0" u="none" strike="noStrike" dirty="0">
                <a:solidFill>
                  <a:srgbClr val="000000"/>
                </a:solidFill>
                <a:effectLst/>
              </a:rPr>
              <a:t> </a:t>
            </a:r>
            <a:r>
              <a:rPr lang="en-US" b="0" i="0" u="none" strike="noStrike" dirty="0" err="1">
                <a:solidFill>
                  <a:srgbClr val="000000"/>
                </a:solidFill>
                <a:effectLst/>
              </a:rPr>
              <a:t>fonksiyonu</a:t>
            </a:r>
            <a:r>
              <a:rPr lang="en-US" b="0" i="0" u="none" strike="noStrike" dirty="0">
                <a:solidFill>
                  <a:srgbClr val="000000"/>
                </a:solidFill>
                <a:effectLst/>
              </a:rPr>
              <a:t> </a:t>
            </a:r>
            <a:r>
              <a:rPr lang="en-US" b="0" i="0" u="none" strike="noStrike" dirty="0" err="1">
                <a:solidFill>
                  <a:srgbClr val="000000"/>
                </a:solidFill>
                <a:effectLst/>
              </a:rPr>
              <a:t>kullanılmaz</a:t>
            </a:r>
            <a:r>
              <a:rPr lang="en-US" b="0" i="0" u="none" strike="noStrike" dirty="0">
                <a:solidFill>
                  <a:srgbClr val="000000"/>
                </a:solidFill>
                <a:effectLst/>
              </a:rPr>
              <a:t>, </a:t>
            </a:r>
            <a:r>
              <a:rPr lang="en-US" b="0" i="0" u="none" strike="noStrike" dirty="0" err="1">
                <a:solidFill>
                  <a:srgbClr val="000000"/>
                </a:solidFill>
                <a:effectLst/>
              </a:rPr>
              <a:t>çünkü</a:t>
            </a:r>
            <a:r>
              <a:rPr lang="en-US" b="0" i="0" u="none" strike="noStrike" dirty="0">
                <a:solidFill>
                  <a:srgbClr val="000000"/>
                </a:solidFill>
                <a:effectLst/>
              </a:rPr>
              <a:t> </a:t>
            </a:r>
            <a:r>
              <a:rPr lang="en-US" b="0" i="0" u="none" strike="noStrike" dirty="0" err="1">
                <a:solidFill>
                  <a:srgbClr val="000000"/>
                </a:solidFill>
                <a:effectLst/>
              </a:rPr>
              <a:t>amaç</a:t>
            </a:r>
            <a:r>
              <a:rPr lang="en-US" b="0" i="0" u="none" strike="noStrike" dirty="0">
                <a:solidFill>
                  <a:srgbClr val="000000"/>
                </a:solidFill>
                <a:effectLst/>
              </a:rPr>
              <a:t>, </a:t>
            </a:r>
            <a:r>
              <a:rPr lang="en-US" b="0" i="0" u="none" strike="noStrike" dirty="0" err="1">
                <a:solidFill>
                  <a:srgbClr val="000000"/>
                </a:solidFill>
                <a:effectLst/>
              </a:rPr>
              <a:t>veriler</a:t>
            </a:r>
            <a:r>
              <a:rPr lang="en-US" b="0" i="0" u="none" strike="noStrike" dirty="0">
                <a:solidFill>
                  <a:srgbClr val="000000"/>
                </a:solidFill>
                <a:effectLst/>
              </a:rPr>
              <a:t> </a:t>
            </a:r>
            <a:r>
              <a:rPr lang="en-US" b="0" i="0" u="none" strike="noStrike" dirty="0" err="1">
                <a:solidFill>
                  <a:srgbClr val="000000"/>
                </a:solidFill>
                <a:effectLst/>
              </a:rPr>
              <a:t>arasında</a:t>
            </a:r>
            <a:r>
              <a:rPr lang="en-US" b="0" i="0" u="none" strike="noStrike" dirty="0">
                <a:solidFill>
                  <a:srgbClr val="000000"/>
                </a:solidFill>
                <a:effectLst/>
              </a:rPr>
              <a:t> </a:t>
            </a:r>
            <a:r>
              <a:rPr lang="en-US" b="0" i="0" u="none" strike="noStrike" dirty="0" err="1">
                <a:solidFill>
                  <a:srgbClr val="000000"/>
                </a:solidFill>
                <a:effectLst/>
              </a:rPr>
              <a:t>anlamsal</a:t>
            </a:r>
            <a:r>
              <a:rPr lang="en-US" b="0" i="0" u="none" strike="noStrike" dirty="0">
                <a:solidFill>
                  <a:srgbClr val="000000"/>
                </a:solidFill>
                <a:effectLst/>
              </a:rPr>
              <a:t> </a:t>
            </a:r>
            <a:r>
              <a:rPr lang="en-US" b="0" i="0" u="none" strike="noStrike" dirty="0" err="1">
                <a:solidFill>
                  <a:srgbClr val="000000"/>
                </a:solidFill>
                <a:effectLst/>
              </a:rPr>
              <a:t>ilişkiler</a:t>
            </a:r>
            <a:r>
              <a:rPr lang="en-US" b="0" i="0" u="none" strike="noStrike" dirty="0">
                <a:solidFill>
                  <a:srgbClr val="000000"/>
                </a:solidFill>
                <a:effectLst/>
              </a:rPr>
              <a:t> </a:t>
            </a:r>
            <a:r>
              <a:rPr lang="en-US" b="0" i="0" u="none" strike="noStrike" dirty="0" err="1">
                <a:solidFill>
                  <a:srgbClr val="000000"/>
                </a:solidFill>
                <a:effectLst/>
              </a:rPr>
              <a:t>oluşturmaktır</a:t>
            </a:r>
            <a:r>
              <a:rPr lang="en-US" b="0" i="0" u="none" strike="noStrike" dirty="0">
                <a:solidFill>
                  <a:srgbClr val="000000"/>
                </a:solidFill>
                <a:effectLst/>
              </a:rPr>
              <a:t>; </a:t>
            </a:r>
            <a:r>
              <a:rPr lang="en-US" b="0" i="0" u="none" strike="noStrike" dirty="0" err="1">
                <a:solidFill>
                  <a:srgbClr val="000000"/>
                </a:solidFill>
                <a:effectLst/>
              </a:rPr>
              <a:t>aktivasyon</a:t>
            </a:r>
            <a:r>
              <a:rPr lang="en-US" b="0" i="0" u="none" strike="noStrike" dirty="0">
                <a:solidFill>
                  <a:srgbClr val="000000"/>
                </a:solidFill>
                <a:effectLst/>
              </a:rPr>
              <a:t> </a:t>
            </a:r>
            <a:r>
              <a:rPr lang="en-US" b="0" i="0" u="none" strike="noStrike" dirty="0" err="1">
                <a:solidFill>
                  <a:srgbClr val="000000"/>
                </a:solidFill>
                <a:effectLst/>
              </a:rPr>
              <a:t>fonksiyonu</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ilişkileri</a:t>
            </a:r>
            <a:r>
              <a:rPr lang="en-US" b="0" i="0" u="none" strike="noStrike" dirty="0">
                <a:solidFill>
                  <a:srgbClr val="000000"/>
                </a:solidFill>
                <a:effectLst/>
              </a:rPr>
              <a:t> </a:t>
            </a:r>
            <a:r>
              <a:rPr lang="en-US" b="0" i="0" u="none" strike="noStrike" dirty="0" err="1">
                <a:solidFill>
                  <a:srgbClr val="000000"/>
                </a:solidFill>
                <a:effectLst/>
              </a:rPr>
              <a:t>bozabilir</a:t>
            </a:r>
            <a:r>
              <a:rPr lang="en-US" b="0" i="0" u="none" strike="noStrike" dirty="0">
                <a:solidFill>
                  <a:srgbClr val="000000"/>
                </a:solidFill>
                <a:effectLst/>
              </a:rPr>
              <a:t>.</a:t>
            </a:r>
          </a:p>
          <a:p>
            <a:pPr algn="l"/>
            <a:r>
              <a:rPr lang="en-US" b="0" i="0" u="none" strike="noStrike" dirty="0">
                <a:solidFill>
                  <a:srgbClr val="000000"/>
                </a:solidFill>
                <a:effectLst/>
              </a:rPr>
              <a:t>Embedding </a:t>
            </a:r>
            <a:r>
              <a:rPr lang="en-US" b="0" i="0" u="none" strike="noStrike" dirty="0" err="1">
                <a:solidFill>
                  <a:srgbClr val="000000"/>
                </a:solidFill>
                <a:effectLst/>
              </a:rPr>
              <a:t>katmanı</a:t>
            </a:r>
            <a:r>
              <a:rPr lang="en-US" b="0" i="0" u="none" strike="noStrike" dirty="0">
                <a:solidFill>
                  <a:srgbClr val="000000"/>
                </a:solidFill>
                <a:effectLst/>
              </a:rPr>
              <a:t>, </a:t>
            </a:r>
            <a:r>
              <a:rPr lang="en-US" b="0" i="0" u="none" strike="noStrike" dirty="0" err="1">
                <a:solidFill>
                  <a:srgbClr val="000000"/>
                </a:solidFill>
                <a:effectLst/>
              </a:rPr>
              <a:t>girdi</a:t>
            </a:r>
            <a:r>
              <a:rPr lang="en-US" b="0" i="0" u="none" strike="noStrike" dirty="0">
                <a:solidFill>
                  <a:srgbClr val="000000"/>
                </a:solidFill>
                <a:effectLst/>
              </a:rPr>
              <a:t> </a:t>
            </a:r>
            <a:r>
              <a:rPr lang="en-US" b="0" i="0" u="none" strike="noStrike" dirty="0" err="1">
                <a:solidFill>
                  <a:srgbClr val="000000"/>
                </a:solidFill>
                <a:effectLst/>
              </a:rPr>
              <a:t>değerlerini</a:t>
            </a:r>
            <a:r>
              <a:rPr lang="en-US" b="0" i="0" u="none" strike="noStrike" dirty="0">
                <a:solidFill>
                  <a:srgbClr val="000000"/>
                </a:solidFill>
                <a:effectLst/>
              </a:rPr>
              <a:t> </a:t>
            </a:r>
            <a:r>
              <a:rPr lang="en-US" b="0" i="0" u="none" strike="noStrike" dirty="0" err="1">
                <a:solidFill>
                  <a:srgbClr val="000000"/>
                </a:solidFill>
                <a:effectLst/>
              </a:rPr>
              <a:t>doğrudan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vektöre</a:t>
            </a:r>
            <a:r>
              <a:rPr lang="en-US" b="0" i="0" u="none" strike="noStrike" dirty="0">
                <a:solidFill>
                  <a:srgbClr val="000000"/>
                </a:solidFill>
                <a:effectLst/>
              </a:rPr>
              <a:t> </a:t>
            </a:r>
            <a:r>
              <a:rPr lang="en-US" b="0" i="0" u="none" strike="noStrike" dirty="0" err="1">
                <a:solidFill>
                  <a:srgbClr val="000000"/>
                </a:solidFill>
                <a:effectLst/>
              </a:rPr>
              <a:t>eşler</a:t>
            </a:r>
            <a:r>
              <a:rPr lang="en-US" b="0" i="0" u="none" strike="noStrike" dirty="0">
                <a:solidFill>
                  <a:srgbClr val="000000"/>
                </a:solidFill>
                <a:effectLst/>
              </a:rPr>
              <a:t> (lookup </a:t>
            </a:r>
            <a:r>
              <a:rPr lang="en-US" b="0" i="0" u="none" strike="noStrike" dirty="0" err="1">
                <a:solidFill>
                  <a:srgbClr val="000000"/>
                </a:solidFill>
                <a:effectLst/>
              </a:rPr>
              <a:t>tablosu</a:t>
            </a:r>
            <a:r>
              <a:rPr lang="en-US" b="0" i="0" u="none" strike="noStrike" dirty="0">
                <a:solidFill>
                  <a:srgbClr val="000000"/>
                </a:solidFill>
                <a:effectLst/>
              </a:rPr>
              <a:t> </a:t>
            </a:r>
            <a:r>
              <a:rPr lang="en-US" b="0" i="0" u="none" strike="noStrike" dirty="0" err="1">
                <a:solidFill>
                  <a:srgbClr val="000000"/>
                </a:solidFill>
                <a:effectLst/>
              </a:rPr>
              <a:t>gibi</a:t>
            </a:r>
            <a:r>
              <a:rPr lang="en-US" b="0" i="0" u="none" strike="noStrike" dirty="0">
                <a:solidFill>
                  <a:srgbClr val="000000"/>
                </a:solidFill>
                <a:effectLst/>
              </a:rPr>
              <a:t> </a:t>
            </a:r>
            <a:r>
              <a:rPr lang="en-US" b="0" i="0" u="none" strike="noStrike" dirty="0" err="1">
                <a:solidFill>
                  <a:srgbClr val="000000"/>
                </a:solidFill>
                <a:effectLst/>
              </a:rPr>
              <a:t>çalışır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vektörler</a:t>
            </a:r>
            <a:r>
              <a:rPr lang="en-US" b="0" i="0" u="none" strike="noStrike" dirty="0">
                <a:solidFill>
                  <a:srgbClr val="000000"/>
                </a:solidFill>
                <a:effectLst/>
              </a:rPr>
              <a:t> </a:t>
            </a:r>
            <a:r>
              <a:rPr lang="en-US" b="0" i="0" u="none" strike="noStrike" dirty="0" err="1">
                <a:solidFill>
                  <a:srgbClr val="000000"/>
                </a:solidFill>
                <a:effectLst/>
              </a:rPr>
              <a:t>eğitim</a:t>
            </a:r>
            <a:r>
              <a:rPr lang="en-US" b="0" i="0" u="none" strike="noStrike" dirty="0">
                <a:solidFill>
                  <a:srgbClr val="000000"/>
                </a:solidFill>
                <a:effectLst/>
              </a:rPr>
              <a:t> </a:t>
            </a:r>
            <a:r>
              <a:rPr lang="en-US" b="0" i="0" u="none" strike="noStrike" dirty="0" err="1">
                <a:solidFill>
                  <a:srgbClr val="000000"/>
                </a:solidFill>
                <a:effectLst/>
              </a:rPr>
              <a:t>sırasında</a:t>
            </a:r>
            <a:r>
              <a:rPr lang="en-US" b="0" i="0" u="none" strike="noStrike" dirty="0">
                <a:solidFill>
                  <a:srgbClr val="000000"/>
                </a:solidFill>
                <a:effectLst/>
              </a:rPr>
              <a:t> </a:t>
            </a:r>
            <a:r>
              <a:rPr lang="en-US" b="0" i="0" u="none" strike="noStrike" dirty="0" err="1">
                <a:solidFill>
                  <a:srgbClr val="000000"/>
                </a:solidFill>
                <a:effectLst/>
              </a:rPr>
              <a:t>öğrenilir</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a:t>
            </a:r>
            <a:r>
              <a:rPr lang="en-US" b="0" i="0" u="none" strike="noStrike" dirty="0" err="1">
                <a:solidFill>
                  <a:srgbClr val="000000"/>
                </a:solidFill>
                <a:effectLst/>
              </a:rPr>
              <a:t>kategorik</a:t>
            </a:r>
            <a:r>
              <a:rPr lang="en-US" b="0" i="0" u="none" strike="noStrike" dirty="0">
                <a:solidFill>
                  <a:srgbClr val="000000"/>
                </a:solidFill>
                <a:effectLst/>
              </a:rPr>
              <a:t> </a:t>
            </a:r>
            <a:r>
              <a:rPr lang="en-US" b="0" i="0" u="none" strike="noStrike" dirty="0" err="1">
                <a:solidFill>
                  <a:srgbClr val="000000"/>
                </a:solidFill>
                <a:effectLst/>
              </a:rPr>
              <a:t>verilerin</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düşük</a:t>
            </a:r>
            <a:r>
              <a:rPr lang="en-US" b="0" i="0" u="none" strike="noStrike" dirty="0">
                <a:solidFill>
                  <a:srgbClr val="000000"/>
                </a:solidFill>
                <a:effectLst/>
              </a:rPr>
              <a:t> </a:t>
            </a:r>
            <a:r>
              <a:rPr lang="en-US" b="0" i="0" u="none" strike="noStrike" dirty="0" err="1">
                <a:solidFill>
                  <a:srgbClr val="000000"/>
                </a:solidFill>
                <a:effectLst/>
              </a:rPr>
              <a:t>boyutlu</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anlamsal</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anlamlı</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şekilde</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edilmesi</a:t>
            </a:r>
            <a:r>
              <a:rPr lang="en-US" b="0" i="0" u="none" strike="noStrike" dirty="0">
                <a:solidFill>
                  <a:srgbClr val="000000"/>
                </a:solidFill>
                <a:effectLst/>
              </a:rPr>
              <a:t> </a:t>
            </a:r>
            <a:r>
              <a:rPr lang="en-US" b="0" i="0" u="none" strike="noStrike" dirty="0" err="1">
                <a:solidFill>
                  <a:srgbClr val="000000"/>
                </a:solidFill>
                <a:effectLst/>
              </a:rPr>
              <a:t>sağlanır</a:t>
            </a:r>
            <a:r>
              <a:rPr lang="en-US" b="0" i="0" u="none" strike="noStrike" dirty="0">
                <a:solidFill>
                  <a:srgbClr val="000000"/>
                </a:solidFill>
                <a:effectLst/>
              </a:rPr>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563687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Iki</a:t>
            </a:r>
            <a:r>
              <a:rPr lang="en-US" dirty="0"/>
              <a:t> </a:t>
            </a:r>
            <a:r>
              <a:rPr lang="en-US" dirty="0" err="1"/>
              <a:t>yönlü</a:t>
            </a:r>
            <a:r>
              <a:rPr lang="en-US" dirty="0"/>
              <a:t> </a:t>
            </a:r>
            <a:r>
              <a:rPr lang="en-US" dirty="0" err="1"/>
              <a:t>bakmakta</a:t>
            </a:r>
            <a:r>
              <a:rPr lang="en-US" dirty="0"/>
              <a:t> </a:t>
            </a:r>
            <a:r>
              <a:rPr lang="en-US" dirty="0" err="1"/>
              <a:t>bir</a:t>
            </a:r>
            <a:r>
              <a:rPr lang="en-US" dirty="0"/>
              <a:t> </a:t>
            </a:r>
            <a:r>
              <a:rPr lang="en-US" dirty="0" err="1"/>
              <a:t>değer</a:t>
            </a:r>
            <a:r>
              <a:rPr lang="en-US" dirty="0"/>
              <a:t> var.</a:t>
            </a:r>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4020095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Böylece</a:t>
            </a:r>
            <a:r>
              <a:rPr lang="en-US" dirty="0"/>
              <a:t> </a:t>
            </a:r>
            <a:r>
              <a:rPr lang="en-US" dirty="0" err="1"/>
              <a:t>eğitimin</a:t>
            </a:r>
            <a:r>
              <a:rPr lang="en-US" dirty="0"/>
              <a:t> ilk </a:t>
            </a:r>
            <a:r>
              <a:rPr lang="en-US" dirty="0" err="1"/>
              <a:t>adımı</a:t>
            </a:r>
            <a:r>
              <a:rPr lang="en-US" dirty="0"/>
              <a:t> </a:t>
            </a:r>
            <a:r>
              <a:rPr lang="en-US" dirty="0" err="1"/>
              <a:t>tamamlanmış</a:t>
            </a:r>
            <a:r>
              <a:rPr lang="en-US" dirty="0"/>
              <a:t> </a:t>
            </a:r>
            <a:r>
              <a:rPr lang="en-US" dirty="0" err="1"/>
              <a:t>olur</a:t>
            </a:r>
            <a:r>
              <a:rPr lang="en-US" dirty="0"/>
              <a:t>. Veri </a:t>
            </a:r>
            <a:r>
              <a:rPr lang="en-US" dirty="0" err="1"/>
              <a:t>kümemizdeki</a:t>
            </a:r>
            <a:r>
              <a:rPr lang="en-US" dirty="0"/>
              <a:t> </a:t>
            </a:r>
            <a:r>
              <a:rPr lang="en-US" dirty="0" err="1"/>
              <a:t>tüm</a:t>
            </a:r>
            <a:r>
              <a:rPr lang="en-US" dirty="0"/>
              <a:t> </a:t>
            </a:r>
            <a:r>
              <a:rPr lang="en-US" dirty="0" err="1"/>
              <a:t>örnekleri</a:t>
            </a:r>
            <a:r>
              <a:rPr lang="en-US" dirty="0"/>
              <a:t> </a:t>
            </a:r>
            <a:r>
              <a:rPr lang="en-US" dirty="0" err="1"/>
              <a:t>kapsayana</a:t>
            </a:r>
            <a:r>
              <a:rPr lang="en-US" dirty="0"/>
              <a:t> </a:t>
            </a:r>
            <a:r>
              <a:rPr lang="en-US" dirty="0" err="1"/>
              <a:t>kadar</a:t>
            </a:r>
            <a:r>
              <a:rPr lang="en-US" dirty="0"/>
              <a:t> </a:t>
            </a:r>
            <a:r>
              <a:rPr lang="en-US" dirty="0" err="1"/>
              <a:t>aynı</a:t>
            </a:r>
            <a:r>
              <a:rPr lang="en-US" dirty="0"/>
              <a:t> </a:t>
            </a:r>
            <a:r>
              <a:rPr lang="en-US" dirty="0" err="1"/>
              <a:t>işlemi</a:t>
            </a:r>
            <a:r>
              <a:rPr lang="en-US" dirty="0"/>
              <a:t> </a:t>
            </a:r>
            <a:r>
              <a:rPr lang="en-US" dirty="0" err="1"/>
              <a:t>veri</a:t>
            </a:r>
            <a:r>
              <a:rPr lang="en-US" dirty="0"/>
              <a:t> </a:t>
            </a:r>
            <a:r>
              <a:rPr lang="en-US" dirty="0" err="1"/>
              <a:t>kümemizdeki</a:t>
            </a:r>
            <a:r>
              <a:rPr lang="en-US" dirty="0"/>
              <a:t> </a:t>
            </a:r>
            <a:r>
              <a:rPr lang="en-US" dirty="0" err="1"/>
              <a:t>bir</a:t>
            </a:r>
            <a:r>
              <a:rPr lang="en-US" dirty="0"/>
              <a:t> </a:t>
            </a:r>
            <a:r>
              <a:rPr lang="en-US" dirty="0" err="1"/>
              <a:t>sonraki</a:t>
            </a:r>
            <a:r>
              <a:rPr lang="en-US" dirty="0"/>
              <a:t> </a:t>
            </a:r>
            <a:r>
              <a:rPr lang="en-US" dirty="0" err="1"/>
              <a:t>örnekle</a:t>
            </a:r>
            <a:r>
              <a:rPr lang="en-US" dirty="0"/>
              <a:t> </a:t>
            </a:r>
            <a:r>
              <a:rPr lang="en-US" dirty="0" err="1"/>
              <a:t>ve</a:t>
            </a:r>
            <a:r>
              <a:rPr lang="en-US" dirty="0"/>
              <a:t> </a:t>
            </a:r>
            <a:r>
              <a:rPr lang="en-US" dirty="0" err="1"/>
              <a:t>ardından</a:t>
            </a:r>
            <a:r>
              <a:rPr lang="en-US" dirty="0"/>
              <a:t> </a:t>
            </a:r>
            <a:r>
              <a:rPr lang="en-US" dirty="0" err="1"/>
              <a:t>bir</a:t>
            </a:r>
            <a:r>
              <a:rPr lang="en-US" dirty="0"/>
              <a:t> </a:t>
            </a:r>
            <a:r>
              <a:rPr lang="en-US" dirty="0" err="1"/>
              <a:t>sonrakiyle</a:t>
            </a:r>
            <a:r>
              <a:rPr lang="en-US" dirty="0"/>
              <a:t> </a:t>
            </a:r>
            <a:r>
              <a:rPr lang="en-US" dirty="0" err="1"/>
              <a:t>yapmaya</a:t>
            </a:r>
            <a:r>
              <a:rPr lang="en-US" dirty="0"/>
              <a:t> </a:t>
            </a:r>
            <a:r>
              <a:rPr lang="en-US" dirty="0" err="1"/>
              <a:t>devam</a:t>
            </a:r>
            <a:r>
              <a:rPr lang="en-US" dirty="0"/>
              <a:t> </a:t>
            </a:r>
            <a:r>
              <a:rPr lang="en-US" dirty="0" err="1"/>
              <a:t>ediyoruz</a:t>
            </a:r>
            <a:r>
              <a:rPr lang="en-US" dirty="0"/>
              <a:t>. Bu, </a:t>
            </a:r>
            <a:r>
              <a:rPr lang="en-US" dirty="0" err="1"/>
              <a:t>eğitimin</a:t>
            </a:r>
            <a:r>
              <a:rPr lang="en-US" dirty="0"/>
              <a:t> </a:t>
            </a:r>
            <a:r>
              <a:rPr lang="en-US" dirty="0" err="1"/>
              <a:t>bir</a:t>
            </a:r>
            <a:r>
              <a:rPr lang="en-US" dirty="0"/>
              <a:t> </a:t>
            </a:r>
            <a:r>
              <a:rPr lang="en-US" i="1" dirty="0" err="1"/>
              <a:t>dönemini</a:t>
            </a:r>
            <a:r>
              <a:rPr lang="en-US" dirty="0"/>
              <a:t> </a:t>
            </a:r>
            <a:r>
              <a:rPr lang="en-US" dirty="0" err="1"/>
              <a:t>tamamlar</a:t>
            </a:r>
            <a:r>
              <a:rPr lang="en-US" dirty="0"/>
              <a:t>. </a:t>
            </a:r>
            <a:r>
              <a:rPr lang="en-US" dirty="0" err="1"/>
              <a:t>Bunu</a:t>
            </a:r>
            <a:r>
              <a:rPr lang="en-US" dirty="0"/>
              <a:t> </a:t>
            </a:r>
            <a:r>
              <a:rPr lang="en-US" dirty="0" err="1"/>
              <a:t>birkaç</a:t>
            </a:r>
            <a:r>
              <a:rPr lang="en-US" dirty="0"/>
              <a:t> </a:t>
            </a:r>
            <a:r>
              <a:rPr lang="en-US" dirty="0" err="1"/>
              <a:t>epok</a:t>
            </a:r>
            <a:r>
              <a:rPr lang="en-US" dirty="0"/>
              <a:t> </a:t>
            </a:r>
            <a:r>
              <a:rPr lang="en-US" dirty="0" err="1"/>
              <a:t>boyunca</a:t>
            </a:r>
            <a:r>
              <a:rPr lang="en-US" dirty="0"/>
              <a:t> </a:t>
            </a:r>
            <a:r>
              <a:rPr lang="en-US" dirty="0" err="1"/>
              <a:t>tekrarlarız</a:t>
            </a:r>
            <a:r>
              <a:rPr lang="en-US" dirty="0"/>
              <a:t> </a:t>
            </a:r>
            <a:r>
              <a:rPr lang="en-US" dirty="0" err="1"/>
              <a:t>ve</a:t>
            </a:r>
            <a:r>
              <a:rPr lang="en-US" dirty="0"/>
              <a:t> </a:t>
            </a:r>
            <a:r>
              <a:rPr lang="en-US" dirty="0" err="1"/>
              <a:t>sonra</a:t>
            </a:r>
            <a:r>
              <a:rPr lang="en-US" dirty="0"/>
              <a:t> </a:t>
            </a:r>
            <a:r>
              <a:rPr lang="en-US" dirty="0" err="1"/>
              <a:t>eğitilmiş</a:t>
            </a:r>
            <a:r>
              <a:rPr lang="en-US" dirty="0"/>
              <a:t> </a:t>
            </a:r>
            <a:r>
              <a:rPr lang="en-US" dirty="0" err="1"/>
              <a:t>modelimizi</a:t>
            </a:r>
            <a:r>
              <a:rPr lang="en-US" dirty="0"/>
              <a:t> </a:t>
            </a:r>
            <a:r>
              <a:rPr lang="en-US" dirty="0" err="1"/>
              <a:t>elde</a:t>
            </a:r>
            <a:r>
              <a:rPr lang="en-US" dirty="0"/>
              <a:t> </a:t>
            </a:r>
            <a:r>
              <a:rPr lang="en-US" dirty="0" err="1"/>
              <a:t>ederiz</a:t>
            </a:r>
            <a:r>
              <a:rPr lang="en-US" dirty="0"/>
              <a:t> </a:t>
            </a:r>
            <a:r>
              <a:rPr lang="en-US" dirty="0" err="1"/>
              <a:t>ve</a:t>
            </a:r>
            <a:r>
              <a:rPr lang="en-US" dirty="0"/>
              <a:t> </a:t>
            </a:r>
            <a:r>
              <a:rPr lang="en-US" dirty="0" err="1"/>
              <a:t>ondan</a:t>
            </a:r>
            <a:r>
              <a:rPr lang="en-US" dirty="0"/>
              <a:t> </a:t>
            </a:r>
            <a:r>
              <a:rPr lang="en-US" dirty="0" err="1"/>
              <a:t>gömme</a:t>
            </a:r>
            <a:r>
              <a:rPr lang="en-US" dirty="0"/>
              <a:t> </a:t>
            </a:r>
            <a:r>
              <a:rPr lang="en-US" dirty="0" err="1"/>
              <a:t>matrisini</a:t>
            </a:r>
            <a:r>
              <a:rPr lang="en-US" dirty="0"/>
              <a:t> </a:t>
            </a:r>
            <a:r>
              <a:rPr lang="en-US" dirty="0" err="1"/>
              <a:t>çıkarabilir</a:t>
            </a:r>
            <a:r>
              <a:rPr lang="en-US" dirty="0"/>
              <a:t> </a:t>
            </a:r>
            <a:r>
              <a:rPr lang="en-US" dirty="0" err="1"/>
              <a:t>ve</a:t>
            </a:r>
            <a:r>
              <a:rPr lang="en-US" dirty="0"/>
              <a:t> </a:t>
            </a:r>
            <a:r>
              <a:rPr lang="en-US" dirty="0" err="1"/>
              <a:t>başka</a:t>
            </a:r>
            <a:r>
              <a:rPr lang="en-US" dirty="0"/>
              <a:t> </a:t>
            </a:r>
            <a:r>
              <a:rPr lang="en-US" dirty="0" err="1"/>
              <a:t>herhangi</a:t>
            </a:r>
            <a:r>
              <a:rPr lang="en-US" dirty="0"/>
              <a:t> </a:t>
            </a:r>
            <a:r>
              <a:rPr lang="en-US" dirty="0" err="1"/>
              <a:t>bir</a:t>
            </a:r>
            <a:r>
              <a:rPr lang="en-US" dirty="0"/>
              <a:t> </a:t>
            </a:r>
            <a:r>
              <a:rPr lang="en-US" dirty="0" err="1"/>
              <a:t>uygulama</a:t>
            </a:r>
            <a:r>
              <a:rPr lang="en-US" dirty="0"/>
              <a:t> </a:t>
            </a:r>
            <a:r>
              <a:rPr lang="en-US" dirty="0" err="1"/>
              <a:t>için</a:t>
            </a:r>
            <a:r>
              <a:rPr lang="en-US" dirty="0"/>
              <a:t> </a:t>
            </a:r>
            <a:r>
              <a:rPr lang="en-US" dirty="0" err="1"/>
              <a:t>kullanabiliriz</a:t>
            </a:r>
            <a:r>
              <a:rPr lang="en-US" dirty="0"/>
              <a:t>.</a:t>
            </a:r>
            <a:br>
              <a:rPr lang="en-US" dirty="0"/>
            </a:br>
            <a:endParaRPr lang="en-US" dirty="0"/>
          </a:p>
          <a:p>
            <a:r>
              <a:rPr lang="en-US" dirty="0"/>
              <a:t>Bu </a:t>
            </a:r>
            <a:r>
              <a:rPr lang="en-US" dirty="0" err="1"/>
              <a:t>işlem</a:t>
            </a:r>
            <a:r>
              <a:rPr lang="en-US" dirty="0"/>
              <a:t> </a:t>
            </a:r>
            <a:r>
              <a:rPr lang="en-US" dirty="0" err="1"/>
              <a:t>anlayışımızı</a:t>
            </a:r>
            <a:r>
              <a:rPr lang="en-US" dirty="0"/>
              <a:t> </a:t>
            </a:r>
            <a:r>
              <a:rPr lang="en-US" dirty="0" err="1"/>
              <a:t>genişletse</a:t>
            </a:r>
            <a:r>
              <a:rPr lang="en-US" dirty="0"/>
              <a:t> de, word2vec'in </a:t>
            </a:r>
            <a:r>
              <a:rPr lang="en-US" dirty="0" err="1"/>
              <a:t>gerçekte</a:t>
            </a:r>
            <a:r>
              <a:rPr lang="en-US" dirty="0"/>
              <a:t> </a:t>
            </a:r>
            <a:r>
              <a:rPr lang="en-US" dirty="0" err="1"/>
              <a:t>nasıl</a:t>
            </a:r>
            <a:r>
              <a:rPr lang="en-US" dirty="0"/>
              <a:t> </a:t>
            </a:r>
            <a:r>
              <a:rPr lang="en-US" dirty="0" err="1"/>
              <a:t>eğitildiği</a:t>
            </a:r>
            <a:r>
              <a:rPr lang="en-US" dirty="0"/>
              <a:t> </a:t>
            </a:r>
            <a:r>
              <a:rPr lang="en-US" dirty="0" err="1"/>
              <a:t>hala</a:t>
            </a:r>
            <a:r>
              <a:rPr lang="en-US" dirty="0"/>
              <a:t> </a:t>
            </a:r>
            <a:r>
              <a:rPr lang="en-US" dirty="0" err="1"/>
              <a:t>bilmiyoruz</a:t>
            </a:r>
            <a:r>
              <a:rPr lang="en-US" dirty="0"/>
              <a:t>. </a:t>
            </a:r>
            <a:r>
              <a:rPr lang="en-US" dirty="0" err="1"/>
              <a:t>Birkaç</a:t>
            </a:r>
            <a:r>
              <a:rPr lang="en-US" dirty="0"/>
              <a:t> </a:t>
            </a:r>
            <a:r>
              <a:rPr lang="en-US" dirty="0" err="1"/>
              <a:t>önemli</a:t>
            </a:r>
            <a:r>
              <a:rPr lang="en-US" dirty="0"/>
              <a:t> </a:t>
            </a:r>
            <a:r>
              <a:rPr lang="en-US" dirty="0" err="1"/>
              <a:t>fikri</a:t>
            </a:r>
            <a:r>
              <a:rPr lang="en-US" dirty="0"/>
              <a:t> </a:t>
            </a:r>
            <a:r>
              <a:rPr lang="en-US" dirty="0" err="1"/>
              <a:t>gözden</a:t>
            </a:r>
            <a:r>
              <a:rPr lang="en-US" dirty="0"/>
              <a:t> </a:t>
            </a:r>
            <a:r>
              <a:rPr lang="en-US" dirty="0" err="1"/>
              <a:t>kaçırıyoruz</a:t>
            </a:r>
            <a:r>
              <a:rPr lang="en-US" dirty="0"/>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4029348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a:t>
            </a:r>
            <a:r>
              <a:rPr lang="en-US" b="0" i="0" u="none" strike="noStrike" dirty="0" err="1">
                <a:solidFill>
                  <a:srgbClr val="000000"/>
                </a:solidFill>
                <a:effectLst/>
              </a:rPr>
              <a:t>Üçüncü</a:t>
            </a:r>
            <a:r>
              <a:rPr lang="en-US" b="0" i="0" u="none" strike="noStrike" dirty="0">
                <a:solidFill>
                  <a:srgbClr val="000000"/>
                </a:solidFill>
                <a:effectLst/>
              </a:rPr>
              <a:t> </a:t>
            </a:r>
            <a:r>
              <a:rPr lang="en-US" b="0" i="0" u="none" strike="noStrike" dirty="0" err="1">
                <a:solidFill>
                  <a:srgbClr val="000000"/>
                </a:solidFill>
                <a:effectLst/>
              </a:rPr>
              <a:t>adım</a:t>
            </a:r>
            <a:r>
              <a:rPr lang="en-US" b="0" i="0" u="none" strike="noStrike" dirty="0">
                <a:solidFill>
                  <a:srgbClr val="000000"/>
                </a:solidFill>
                <a:effectLst/>
              </a:rPr>
              <a:t> </a:t>
            </a:r>
            <a:r>
              <a:rPr lang="en-US" b="0" i="0" u="none" strike="noStrike" dirty="0" err="1">
                <a:solidFill>
                  <a:srgbClr val="000000"/>
                </a:solidFill>
                <a:effectLst/>
              </a:rPr>
              <a:t>hesaplama</a:t>
            </a:r>
            <a:r>
              <a:rPr lang="en-US" b="0" i="0" u="none" strike="noStrike" dirty="0">
                <a:solidFill>
                  <a:srgbClr val="000000"/>
                </a:solidFill>
                <a:effectLst/>
              </a:rPr>
              <a:t> </a:t>
            </a:r>
            <a:r>
              <a:rPr lang="en-US" b="0" i="0" u="none" strike="noStrike" dirty="0" err="1">
                <a:solidFill>
                  <a:srgbClr val="000000"/>
                </a:solidFill>
                <a:effectLst/>
              </a:rPr>
              <a:t>açısından</a:t>
            </a:r>
            <a:r>
              <a:rPr lang="en-US" b="0" i="0" u="none" strike="noStrike" dirty="0">
                <a:solidFill>
                  <a:srgbClr val="000000"/>
                </a:solidFill>
                <a:effectLst/>
              </a:rPr>
              <a:t>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pahalı</a:t>
            </a:r>
            <a:r>
              <a:rPr lang="en-US" b="0" i="0" u="none" strike="noStrike" dirty="0">
                <a:solidFill>
                  <a:srgbClr val="000000"/>
                </a:solidFill>
                <a:effectLst/>
              </a:rPr>
              <a:t> – </a:t>
            </a:r>
            <a:r>
              <a:rPr lang="en-US" b="0" i="0" u="none" strike="noStrike" dirty="0" err="1">
                <a:solidFill>
                  <a:srgbClr val="000000"/>
                </a:solidFill>
                <a:effectLst/>
              </a:rPr>
              <a:t>özellikle</a:t>
            </a:r>
            <a:r>
              <a:rPr lang="en-US" b="0" i="0" u="none" strike="noStrike" dirty="0">
                <a:solidFill>
                  <a:srgbClr val="000000"/>
                </a:solidFill>
                <a:effectLst/>
              </a:rPr>
              <a:t> </a:t>
            </a:r>
            <a:r>
              <a:rPr lang="en-US" b="0" i="0" u="none" strike="noStrike" dirty="0" err="1">
                <a:solidFill>
                  <a:srgbClr val="000000"/>
                </a:solidFill>
                <a:effectLst/>
              </a:rPr>
              <a:t>veri</a:t>
            </a:r>
            <a:r>
              <a:rPr lang="en-US" b="0" i="0" u="none" strike="noStrike" dirty="0">
                <a:solidFill>
                  <a:srgbClr val="000000"/>
                </a:solidFill>
                <a:effectLst/>
              </a:rPr>
              <a:t> </a:t>
            </a:r>
            <a:r>
              <a:rPr lang="en-US" b="0" i="0" u="none" strike="noStrike" dirty="0" err="1">
                <a:solidFill>
                  <a:srgbClr val="000000"/>
                </a:solidFill>
                <a:effectLst/>
              </a:rPr>
              <a:t>setimizdeki</a:t>
            </a:r>
            <a:r>
              <a:rPr lang="en-US" b="0" i="0" u="none" strike="noStrike" dirty="0">
                <a:solidFill>
                  <a:srgbClr val="000000"/>
                </a:solidFill>
                <a:effectLst/>
              </a:rPr>
              <a:t> her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eğitim</a:t>
            </a:r>
            <a:r>
              <a:rPr lang="en-US" b="0" i="0" u="none" strike="noStrike" dirty="0">
                <a:solidFill>
                  <a:srgbClr val="000000"/>
                </a:solidFill>
                <a:effectLst/>
              </a:rPr>
              <a:t> </a:t>
            </a:r>
            <a:r>
              <a:rPr lang="en-US" b="0" i="0" u="none" strike="noStrike" dirty="0" err="1">
                <a:solidFill>
                  <a:srgbClr val="000000"/>
                </a:solidFill>
                <a:effectLst/>
              </a:rPr>
              <a:t>örneği</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bunu</a:t>
            </a:r>
            <a:r>
              <a:rPr lang="en-US" b="0" i="0" u="none" strike="noStrike" dirty="0">
                <a:solidFill>
                  <a:srgbClr val="000000"/>
                </a:solidFill>
                <a:effectLst/>
              </a:rPr>
              <a:t> </a:t>
            </a:r>
            <a:r>
              <a:rPr lang="en-US" b="0" i="0" u="none" strike="noStrike" dirty="0" err="1">
                <a:solidFill>
                  <a:srgbClr val="000000"/>
                </a:solidFill>
                <a:effectLst/>
              </a:rPr>
              <a:t>yapacağımızı</a:t>
            </a:r>
            <a:r>
              <a:rPr lang="en-US" b="0" i="0" u="none" strike="noStrike" dirty="0">
                <a:solidFill>
                  <a:srgbClr val="000000"/>
                </a:solidFill>
                <a:effectLst/>
              </a:rPr>
              <a:t> </a:t>
            </a:r>
            <a:r>
              <a:rPr lang="en-US" b="0" i="0" u="none" strike="noStrike" dirty="0" err="1">
                <a:solidFill>
                  <a:srgbClr val="000000"/>
                </a:solidFill>
                <a:effectLst/>
              </a:rPr>
              <a:t>düşündüğümüzde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on </a:t>
            </a:r>
            <a:r>
              <a:rPr lang="en-US" b="0" i="0" u="none" strike="noStrike" dirty="0" err="1">
                <a:solidFill>
                  <a:srgbClr val="000000"/>
                </a:solidFill>
                <a:effectLst/>
              </a:rPr>
              <a:t>milyonlarca</a:t>
            </a:r>
            <a:r>
              <a:rPr lang="en-US" b="0" i="0" u="none" strike="noStrike" dirty="0">
                <a:solidFill>
                  <a:srgbClr val="000000"/>
                </a:solidFill>
                <a:effectLst/>
              </a:rPr>
              <a:t> </a:t>
            </a:r>
            <a:r>
              <a:rPr lang="en-US" b="0" i="0" u="none" strike="noStrike" dirty="0" err="1">
                <a:solidFill>
                  <a:srgbClr val="000000"/>
                </a:solidFill>
                <a:effectLst/>
              </a:rPr>
              <a:t>kez</a:t>
            </a:r>
            <a:r>
              <a:rPr lang="en-US" b="0" i="0" u="none" strike="noStrike" dirty="0">
                <a:solidFill>
                  <a:srgbClr val="000000"/>
                </a:solidFill>
                <a:effectLst/>
              </a:rPr>
              <a:t> </a:t>
            </a:r>
            <a:r>
              <a:rPr lang="en-US" b="0" i="0" u="none" strike="noStrike" dirty="0" err="1">
                <a:solidFill>
                  <a:srgbClr val="000000"/>
                </a:solidFill>
                <a:effectLst/>
              </a:rPr>
              <a:t>demek</a:t>
            </a:r>
            <a:r>
              <a:rPr lang="en-US" b="0" i="0" u="none" strike="noStrike" dirty="0">
                <a:solidFill>
                  <a:srgbClr val="000000"/>
                </a:solidFill>
                <a:effectLst/>
              </a:rPr>
              <a:t>). </a:t>
            </a:r>
            <a:r>
              <a:rPr lang="en-US" b="0" i="0" u="none" strike="noStrike" dirty="0" err="1">
                <a:solidFill>
                  <a:srgbClr val="000000"/>
                </a:solidFill>
                <a:effectLst/>
              </a:rPr>
              <a:t>Performansı</a:t>
            </a:r>
            <a:r>
              <a:rPr lang="en-US" b="0" i="0" u="none" strike="noStrike" dirty="0">
                <a:solidFill>
                  <a:srgbClr val="000000"/>
                </a:solidFill>
                <a:effectLst/>
              </a:rPr>
              <a:t> </a:t>
            </a:r>
            <a:r>
              <a:rPr lang="en-US" b="0" i="0" u="none" strike="noStrike" dirty="0" err="1">
                <a:solidFill>
                  <a:srgbClr val="000000"/>
                </a:solidFill>
                <a:effectLst/>
              </a:rPr>
              <a:t>artırmak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şey</a:t>
            </a:r>
            <a:r>
              <a:rPr lang="en-US" b="0" i="0" u="none" strike="noStrike" dirty="0">
                <a:solidFill>
                  <a:srgbClr val="000000"/>
                </a:solidFill>
                <a:effectLst/>
              </a:rPr>
              <a:t> </a:t>
            </a:r>
            <a:r>
              <a:rPr lang="en-US" b="0" i="0" u="none" strike="noStrike" dirty="0" err="1">
                <a:solidFill>
                  <a:srgbClr val="000000"/>
                </a:solidFill>
                <a:effectLst/>
              </a:rPr>
              <a:t>yapmamız</a:t>
            </a:r>
            <a:r>
              <a:rPr lang="en-US" b="0" i="0" u="none" strike="noStrike" dirty="0">
                <a:solidFill>
                  <a:srgbClr val="000000"/>
                </a:solidFill>
                <a:effectLst/>
              </a:rPr>
              <a:t> </a:t>
            </a:r>
            <a:r>
              <a:rPr lang="en-US" b="0" i="0" u="none" strike="noStrike" dirty="0" err="1">
                <a:solidFill>
                  <a:srgbClr val="000000"/>
                </a:solidFill>
                <a:effectLst/>
              </a:rPr>
              <a:t>gerekiyor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err="1">
                <a:solidFill>
                  <a:srgbClr val="000000"/>
                </a:solidFill>
                <a:effectLst/>
              </a:rPr>
              <a:t>Yüksek</a:t>
            </a:r>
            <a:r>
              <a:rPr lang="en-US" b="0" i="0" u="none" strike="noStrike" dirty="0">
                <a:solidFill>
                  <a:srgbClr val="000000"/>
                </a:solidFill>
                <a:effectLst/>
              </a:rPr>
              <a:t> </a:t>
            </a:r>
            <a:r>
              <a:rPr lang="en-US" b="0" i="0" u="none" strike="noStrike" dirty="0" err="1">
                <a:solidFill>
                  <a:srgbClr val="000000"/>
                </a:solidFill>
                <a:effectLst/>
              </a:rPr>
              <a:t>performanslı</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model </a:t>
            </a:r>
            <a:r>
              <a:rPr lang="en-US" b="0" i="0" u="none" strike="noStrike" dirty="0" err="1">
                <a:solidFill>
                  <a:srgbClr val="000000"/>
                </a:solidFill>
                <a:effectLst/>
              </a:rPr>
              <a:t>kullanarak</a:t>
            </a:r>
            <a:r>
              <a:rPr lang="en-US" b="0" i="0" u="none" strike="noStrike" dirty="0">
                <a:solidFill>
                  <a:srgbClr val="000000"/>
                </a:solidFill>
                <a:effectLst/>
              </a:rPr>
              <a:t> </a:t>
            </a:r>
            <a:r>
              <a:rPr lang="en-US" b="0" i="0" u="none" strike="noStrike" dirty="0" err="1">
                <a:solidFill>
                  <a:srgbClr val="000000"/>
                </a:solidFill>
                <a:effectLst/>
              </a:rPr>
              <a:t>yüksek</a:t>
            </a:r>
            <a:r>
              <a:rPr lang="en-US" b="0" i="0" u="none" strike="noStrike" dirty="0">
                <a:solidFill>
                  <a:srgbClr val="000000"/>
                </a:solidFill>
                <a:effectLst/>
              </a:rPr>
              <a:t> </a:t>
            </a:r>
            <a:r>
              <a:rPr lang="en-US" b="0" i="0" u="none" strike="noStrike" dirty="0" err="1">
                <a:solidFill>
                  <a:srgbClr val="000000"/>
                </a:solidFill>
                <a:effectLst/>
              </a:rPr>
              <a:t>kaliteli</a:t>
            </a:r>
            <a:r>
              <a:rPr lang="en-US" b="0" i="0" u="none" strike="noStrike" dirty="0">
                <a:solidFill>
                  <a:srgbClr val="000000"/>
                </a:solidFill>
                <a:effectLst/>
              </a:rPr>
              <a:t> </a:t>
            </a:r>
            <a:r>
              <a:rPr lang="en-US" b="0" i="0" u="none" strike="noStrike" dirty="0" err="1">
                <a:solidFill>
                  <a:srgbClr val="000000"/>
                </a:solidFill>
                <a:effectLst/>
              </a:rPr>
              <a:t>gömüler</a:t>
            </a:r>
            <a:r>
              <a:rPr lang="en-US" b="0" i="0" u="none" strike="noStrike" dirty="0">
                <a:solidFill>
                  <a:srgbClr val="000000"/>
                </a:solidFill>
                <a:effectLst/>
              </a:rPr>
              <a:t> </a:t>
            </a:r>
            <a:r>
              <a:rPr lang="en-US" b="0" i="0" u="none" strike="noStrike" dirty="0" err="1">
                <a:solidFill>
                  <a:srgbClr val="000000"/>
                </a:solidFill>
                <a:effectLst/>
              </a:rPr>
              <a:t>oluşturmak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modelin</a:t>
            </a:r>
            <a:r>
              <a:rPr lang="en-US" b="0" i="0" u="none" strike="noStrike" dirty="0">
                <a:solidFill>
                  <a:srgbClr val="000000"/>
                </a:solidFill>
                <a:effectLst/>
              </a:rPr>
              <a:t> </a:t>
            </a:r>
            <a:r>
              <a:rPr lang="en-US" b="0" i="0" u="none" strike="noStrike" dirty="0" err="1">
                <a:solidFill>
                  <a:srgbClr val="000000"/>
                </a:solidFill>
                <a:effectLst/>
              </a:rPr>
              <a:t>görevini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komşu</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etmekten</a:t>
            </a:r>
            <a:r>
              <a:rPr lang="en-US" b="0" i="0" u="none" strike="noStrike" dirty="0">
                <a:solidFill>
                  <a:srgbClr val="000000"/>
                </a:solidFill>
                <a:effectLst/>
              </a:rPr>
              <a:t> </a:t>
            </a:r>
            <a:r>
              <a:rPr lang="en-US" b="0" i="0" u="none" strike="noStrike" dirty="0" err="1">
                <a:solidFill>
                  <a:srgbClr val="000000"/>
                </a:solidFill>
                <a:effectLst/>
              </a:rPr>
              <a:t>başka</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şeye</a:t>
            </a:r>
            <a:r>
              <a:rPr lang="en-US" b="0" i="0" u="none" strike="noStrike" dirty="0">
                <a:solidFill>
                  <a:srgbClr val="000000"/>
                </a:solidFill>
                <a:effectLst/>
              </a:rPr>
              <a:t> </a:t>
            </a:r>
            <a:r>
              <a:rPr lang="en-US" b="0" i="0" u="none" strike="noStrike" dirty="0" err="1">
                <a:solidFill>
                  <a:srgbClr val="000000"/>
                </a:solidFill>
                <a:effectLst/>
              </a:rPr>
              <a:t>çevirebiliriz</a:t>
            </a:r>
            <a:r>
              <a:rPr lang="en-US" b="0" i="0" u="none" strike="noStrike" dirty="0">
                <a:solidFill>
                  <a:srgbClr val="000000"/>
                </a:solidFill>
                <a:effectLst/>
              </a:rPr>
              <a:t>. </a:t>
            </a:r>
            <a:r>
              <a:rPr lang="en-US" b="0" i="0" u="none" strike="noStrike" dirty="0" err="1">
                <a:solidFill>
                  <a:srgbClr val="000000"/>
                </a:solidFill>
                <a:effectLst/>
              </a:rPr>
              <a:t>Modeli</a:t>
            </a:r>
            <a:r>
              <a:rPr lang="en-US" b="0" i="0" u="none" strike="noStrike" dirty="0">
                <a:solidFill>
                  <a:srgbClr val="000000"/>
                </a:solidFill>
                <a:effectLst/>
              </a:rPr>
              <a:t>, </a:t>
            </a:r>
            <a:r>
              <a:rPr lang="en-US" b="0" i="0" u="none" strike="noStrike" dirty="0" err="1">
                <a:solidFill>
                  <a:srgbClr val="000000"/>
                </a:solidFill>
                <a:effectLst/>
              </a:rPr>
              <a:t>giriş</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çıkış</a:t>
            </a:r>
            <a:r>
              <a:rPr lang="en-US" b="0" i="0" u="none" strike="noStrike" dirty="0">
                <a:solidFill>
                  <a:srgbClr val="000000"/>
                </a:solidFill>
                <a:effectLst/>
              </a:rPr>
              <a:t> </a:t>
            </a:r>
            <a:r>
              <a:rPr lang="en-US" b="0" i="0" u="none" strike="noStrike" dirty="0" err="1">
                <a:solidFill>
                  <a:srgbClr val="000000"/>
                </a:solidFill>
                <a:effectLst/>
              </a:rPr>
              <a:t>kelimelerini</a:t>
            </a:r>
            <a:r>
              <a:rPr lang="en-US" b="0" i="0" u="none" strike="noStrike" dirty="0">
                <a:solidFill>
                  <a:srgbClr val="000000"/>
                </a:solidFill>
                <a:effectLst/>
              </a:rPr>
              <a:t> </a:t>
            </a:r>
            <a:r>
              <a:rPr lang="en-US" b="0" i="0" u="none" strike="noStrike" dirty="0" err="1">
                <a:solidFill>
                  <a:srgbClr val="000000"/>
                </a:solidFill>
                <a:effectLst/>
              </a:rPr>
              <a:t>alarak</a:t>
            </a:r>
            <a:r>
              <a:rPr lang="en-US" b="0" i="0" u="none" strike="noStrike" dirty="0">
                <a:solidFill>
                  <a:srgbClr val="000000"/>
                </a:solidFill>
                <a:effectLst/>
              </a:rPr>
              <a:t> </a:t>
            </a:r>
            <a:r>
              <a:rPr lang="en-US" b="0" i="0" u="none" strike="noStrike" dirty="0" err="1">
                <a:solidFill>
                  <a:srgbClr val="000000"/>
                </a:solidFill>
                <a:effectLst/>
              </a:rPr>
              <a:t>onların</a:t>
            </a:r>
            <a:r>
              <a:rPr lang="en-US" b="0" i="0" u="none" strike="noStrike" dirty="0">
                <a:solidFill>
                  <a:srgbClr val="000000"/>
                </a:solidFill>
                <a:effectLst/>
              </a:rPr>
              <a:t> </a:t>
            </a:r>
            <a:r>
              <a:rPr lang="en-US" b="0" i="0" u="none" strike="noStrike" dirty="0" err="1">
                <a:solidFill>
                  <a:srgbClr val="000000"/>
                </a:solidFill>
                <a:effectLst/>
              </a:rPr>
              <a:t>komşu</a:t>
            </a:r>
            <a:r>
              <a:rPr lang="en-US" b="0" i="0" u="none" strike="noStrike" dirty="0">
                <a:solidFill>
                  <a:srgbClr val="000000"/>
                </a:solidFill>
                <a:effectLst/>
              </a:rPr>
              <a:t> </a:t>
            </a:r>
            <a:r>
              <a:rPr lang="en-US" b="0" i="0" u="none" strike="noStrike" dirty="0" err="1">
                <a:solidFill>
                  <a:srgbClr val="000000"/>
                </a:solidFill>
                <a:effectLst/>
              </a:rPr>
              <a:t>olup</a:t>
            </a:r>
            <a:r>
              <a:rPr lang="en-US" b="0" i="0" u="none" strike="noStrike" dirty="0">
                <a:solidFill>
                  <a:srgbClr val="000000"/>
                </a:solidFill>
                <a:effectLst/>
              </a:rPr>
              <a:t> </a:t>
            </a:r>
            <a:r>
              <a:rPr lang="en-US" b="0" i="0" u="none" strike="noStrike" dirty="0" err="1">
                <a:solidFill>
                  <a:srgbClr val="000000"/>
                </a:solidFill>
                <a:effectLst/>
              </a:rPr>
              <a:t>olmadığını</a:t>
            </a:r>
            <a:r>
              <a:rPr lang="en-US" b="0" i="0" u="none" strike="noStrike" dirty="0">
                <a:solidFill>
                  <a:srgbClr val="000000"/>
                </a:solidFill>
                <a:effectLst/>
              </a:rPr>
              <a:t> </a:t>
            </a:r>
            <a:r>
              <a:rPr lang="en-US" b="0" i="0" u="none" strike="noStrike" dirty="0" err="1">
                <a:solidFill>
                  <a:srgbClr val="000000"/>
                </a:solidFill>
                <a:effectLst/>
              </a:rPr>
              <a:t>gösteren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skor</a:t>
            </a:r>
            <a:r>
              <a:rPr lang="en-US" b="0" i="0" u="none" strike="noStrike" dirty="0">
                <a:solidFill>
                  <a:srgbClr val="000000"/>
                </a:solidFill>
                <a:effectLst/>
              </a:rPr>
              <a:t> </a:t>
            </a:r>
            <a:r>
              <a:rPr lang="en-US" b="0" i="0" u="none" strike="noStrike" dirty="0" err="1">
                <a:solidFill>
                  <a:srgbClr val="000000"/>
                </a:solidFill>
                <a:effectLst/>
              </a:rPr>
              <a:t>üretecek</a:t>
            </a:r>
            <a:r>
              <a:rPr lang="en-US" b="0" i="0" u="none" strike="noStrike" dirty="0">
                <a:solidFill>
                  <a:srgbClr val="000000"/>
                </a:solidFill>
                <a:effectLst/>
              </a:rPr>
              <a:t> hale </a:t>
            </a:r>
            <a:r>
              <a:rPr lang="en-US" b="0" i="0" u="none" strike="noStrike" dirty="0" err="1">
                <a:solidFill>
                  <a:srgbClr val="000000"/>
                </a:solidFill>
                <a:effectLst/>
              </a:rPr>
              <a:t>getirebiliriz</a:t>
            </a:r>
            <a:r>
              <a:rPr lang="en-US" b="0" i="0" u="none" strike="noStrike" dirty="0">
                <a:solidFill>
                  <a:srgbClr val="000000"/>
                </a:solidFill>
                <a:effectLst/>
              </a:rPr>
              <a:t> (0 “</a:t>
            </a:r>
            <a:r>
              <a:rPr lang="en-US" b="0" i="0" u="none" strike="noStrike" dirty="0" err="1">
                <a:solidFill>
                  <a:srgbClr val="000000"/>
                </a:solidFill>
                <a:effectLst/>
              </a:rPr>
              <a:t>komşu</a:t>
            </a:r>
            <a:r>
              <a:rPr lang="en-US" b="0" i="0" u="none" strike="noStrike" dirty="0">
                <a:solidFill>
                  <a:srgbClr val="000000"/>
                </a:solidFill>
                <a:effectLst/>
              </a:rPr>
              <a:t> </a:t>
            </a:r>
            <a:r>
              <a:rPr lang="en-US" b="0" i="0" u="none" strike="noStrike" dirty="0" err="1">
                <a:solidFill>
                  <a:srgbClr val="000000"/>
                </a:solidFill>
                <a:effectLst/>
              </a:rPr>
              <a:t>değil</a:t>
            </a:r>
            <a:r>
              <a:rPr lang="en-US" b="0" i="0" u="none" strike="noStrike" dirty="0">
                <a:solidFill>
                  <a:srgbClr val="000000"/>
                </a:solidFill>
                <a:effectLst/>
              </a:rPr>
              <a:t>”, 1 “</a:t>
            </a:r>
            <a:r>
              <a:rPr lang="en-US" b="0" i="0" u="none" strike="noStrike" dirty="0" err="1">
                <a:solidFill>
                  <a:srgbClr val="000000"/>
                </a:solidFill>
                <a:effectLst/>
              </a:rPr>
              <a:t>komşu</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Bu </a:t>
            </a:r>
            <a:r>
              <a:rPr lang="en-US" b="0" i="0" u="none" strike="noStrike" dirty="0" err="1">
                <a:solidFill>
                  <a:srgbClr val="000000"/>
                </a:solidFill>
                <a:effectLst/>
              </a:rPr>
              <a:t>basit</a:t>
            </a:r>
            <a:r>
              <a:rPr lang="en-US" b="0" i="0" u="none" strike="noStrike" dirty="0">
                <a:solidFill>
                  <a:srgbClr val="000000"/>
                </a:solidFill>
                <a:effectLst/>
              </a:rPr>
              <a:t> </a:t>
            </a:r>
            <a:r>
              <a:rPr lang="en-US" b="0" i="0" u="none" strike="noStrike" dirty="0" err="1">
                <a:solidFill>
                  <a:srgbClr val="000000"/>
                </a:solidFill>
                <a:effectLst/>
              </a:rPr>
              <a:t>değişiklikle</a:t>
            </a:r>
            <a:r>
              <a:rPr lang="en-US" b="0" i="0" u="none" strike="noStrike" dirty="0">
                <a:solidFill>
                  <a:srgbClr val="000000"/>
                </a:solidFill>
                <a:effectLst/>
              </a:rPr>
              <a:t> </a:t>
            </a:r>
            <a:r>
              <a:rPr lang="en-US" b="0" i="0" u="none" strike="noStrike" dirty="0" err="1">
                <a:solidFill>
                  <a:srgbClr val="000000"/>
                </a:solidFill>
                <a:effectLst/>
              </a:rPr>
              <a:t>ihtiyacımız</a:t>
            </a:r>
            <a:r>
              <a:rPr lang="en-US" b="0" i="0" u="none" strike="noStrike" dirty="0">
                <a:solidFill>
                  <a:srgbClr val="000000"/>
                </a:solidFill>
                <a:effectLst/>
              </a:rPr>
              <a:t> </a:t>
            </a:r>
            <a:r>
              <a:rPr lang="en-US" b="0" i="0" u="none" strike="noStrike" dirty="0" err="1">
                <a:solidFill>
                  <a:srgbClr val="000000"/>
                </a:solidFill>
                <a:effectLst/>
              </a:rPr>
              <a:t>olan</a:t>
            </a:r>
            <a:r>
              <a:rPr lang="en-US" b="0" i="0" u="none" strike="noStrike" dirty="0">
                <a:solidFill>
                  <a:srgbClr val="000000"/>
                </a:solidFill>
                <a:effectLst/>
              </a:rPr>
              <a:t> model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sinir</a:t>
            </a:r>
            <a:r>
              <a:rPr lang="en-US" b="0" i="0" u="none" strike="noStrike" dirty="0">
                <a:solidFill>
                  <a:srgbClr val="000000"/>
                </a:solidFill>
                <a:effectLst/>
              </a:rPr>
              <a:t> </a:t>
            </a:r>
            <a:r>
              <a:rPr lang="en-US" b="0" i="0" u="none" strike="noStrike" dirty="0" err="1">
                <a:solidFill>
                  <a:srgbClr val="000000"/>
                </a:solidFill>
                <a:effectLst/>
              </a:rPr>
              <a:t>ağından</a:t>
            </a:r>
            <a:r>
              <a:rPr lang="en-US" b="0" i="0" u="none" strike="noStrike" dirty="0">
                <a:solidFill>
                  <a:srgbClr val="000000"/>
                </a:solidFill>
                <a:effectLst/>
              </a:rPr>
              <a:t> </a:t>
            </a:r>
            <a:r>
              <a:rPr lang="en-US" b="0" i="0" u="none" strike="noStrike" dirty="0" err="1">
                <a:solidFill>
                  <a:srgbClr val="000000"/>
                </a:solidFill>
                <a:effectLst/>
              </a:rPr>
              <a:t>lojistik</a:t>
            </a:r>
            <a:r>
              <a:rPr lang="en-US" b="0" i="0" u="none" strike="noStrike" dirty="0">
                <a:solidFill>
                  <a:srgbClr val="000000"/>
                </a:solidFill>
                <a:effectLst/>
              </a:rPr>
              <a:t> </a:t>
            </a:r>
            <a:r>
              <a:rPr lang="en-US" b="0" i="0" u="none" strike="noStrike" dirty="0" err="1">
                <a:solidFill>
                  <a:srgbClr val="000000"/>
                </a:solidFill>
                <a:effectLst/>
              </a:rPr>
              <a:t>regresyon</a:t>
            </a:r>
            <a:r>
              <a:rPr lang="en-US" b="0" i="0" u="none" strike="noStrike" dirty="0">
                <a:solidFill>
                  <a:srgbClr val="000000"/>
                </a:solidFill>
                <a:effectLst/>
              </a:rPr>
              <a:t> </a:t>
            </a:r>
            <a:r>
              <a:rPr lang="en-US" b="0" i="0" u="none" strike="noStrike" dirty="0" err="1">
                <a:solidFill>
                  <a:srgbClr val="000000"/>
                </a:solidFill>
                <a:effectLst/>
              </a:rPr>
              <a:t>modeline</a:t>
            </a:r>
            <a:r>
              <a:rPr lang="en-US" b="0" i="0" u="none" strike="noStrike" dirty="0">
                <a:solidFill>
                  <a:srgbClr val="000000"/>
                </a:solidFill>
                <a:effectLst/>
              </a:rPr>
              <a:t> </a:t>
            </a:r>
            <a:r>
              <a:rPr lang="en-US" b="0" i="0" u="none" strike="noStrike" dirty="0" err="1">
                <a:solidFill>
                  <a:srgbClr val="000000"/>
                </a:solidFill>
                <a:effectLst/>
              </a:rPr>
              <a:t>geçiyor</a:t>
            </a:r>
            <a:r>
              <a:rPr lang="en-US" b="0" i="0" u="none" strike="noStrike" dirty="0">
                <a:solidFill>
                  <a:srgbClr val="000000"/>
                </a:solidFill>
                <a:effectLst/>
              </a:rPr>
              <a:t> – </a:t>
            </a:r>
            <a:r>
              <a:rPr lang="en-US" b="0" i="0" u="none" strike="noStrike" dirty="0" err="1">
                <a:solidFill>
                  <a:srgbClr val="000000"/>
                </a:solidFill>
                <a:effectLst/>
              </a:rPr>
              <a:t>yani</a:t>
            </a:r>
            <a:r>
              <a:rPr lang="en-US" b="0" i="0" u="none" strike="noStrike" dirty="0">
                <a:solidFill>
                  <a:srgbClr val="000000"/>
                </a:solidFill>
                <a:effectLst/>
              </a:rPr>
              <a:t> </a:t>
            </a:r>
            <a:r>
              <a:rPr lang="en-US" b="0" i="0" u="none" strike="noStrike" dirty="0" err="1">
                <a:solidFill>
                  <a:srgbClr val="000000"/>
                </a:solidFill>
                <a:effectLst/>
              </a:rPr>
              <a:t>hesaplaması</a:t>
            </a:r>
            <a:r>
              <a:rPr lang="en-US" b="0" i="0" u="none" strike="noStrike" dirty="0">
                <a:solidFill>
                  <a:srgbClr val="000000"/>
                </a:solidFill>
                <a:effectLst/>
              </a:rPr>
              <a:t> </a:t>
            </a:r>
            <a:r>
              <a:rPr lang="en-US" b="0" i="0" u="none" strike="noStrike" dirty="0" err="1">
                <a:solidFill>
                  <a:srgbClr val="000000"/>
                </a:solidFill>
                <a:effectLst/>
              </a:rPr>
              <a:t>çok</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basit</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hızlı</a:t>
            </a:r>
            <a:r>
              <a:rPr lang="en-US" b="0" i="0" u="none" strike="noStrike" dirty="0">
                <a:solidFill>
                  <a:srgbClr val="000000"/>
                </a:solidFill>
                <a:effectLst/>
              </a:rPr>
              <a:t> hale </a:t>
            </a:r>
            <a:r>
              <a:rPr lang="en-US" b="0" i="0" u="none" strike="noStrike" dirty="0" err="1">
                <a:solidFill>
                  <a:srgbClr val="000000"/>
                </a:solidFill>
                <a:effectLst/>
              </a:rPr>
              <a:t>geliyor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Bu </a:t>
            </a:r>
            <a:r>
              <a:rPr lang="en-US" b="0" i="0" u="none" strike="noStrike" dirty="0" err="1">
                <a:solidFill>
                  <a:srgbClr val="000000"/>
                </a:solidFill>
                <a:effectLst/>
              </a:rPr>
              <a:t>değişiklik</a:t>
            </a:r>
            <a:r>
              <a:rPr lang="en-US" b="0" i="0" u="none" strike="noStrike" dirty="0">
                <a:solidFill>
                  <a:srgbClr val="000000"/>
                </a:solidFill>
                <a:effectLst/>
              </a:rPr>
              <a:t> </a:t>
            </a:r>
            <a:r>
              <a:rPr lang="en-US" b="0" i="0" u="none" strike="noStrike" dirty="0" err="1">
                <a:solidFill>
                  <a:srgbClr val="000000"/>
                </a:solidFill>
                <a:effectLst/>
              </a:rPr>
              <a:t>veri</a:t>
            </a:r>
            <a:r>
              <a:rPr lang="en-US" b="0" i="0" u="none" strike="noStrike" dirty="0">
                <a:solidFill>
                  <a:srgbClr val="000000"/>
                </a:solidFill>
                <a:effectLst/>
              </a:rPr>
              <a:t> </a:t>
            </a:r>
            <a:r>
              <a:rPr lang="en-US" b="0" i="0" u="none" strike="noStrike" dirty="0" err="1">
                <a:solidFill>
                  <a:srgbClr val="000000"/>
                </a:solidFill>
                <a:effectLst/>
              </a:rPr>
              <a:t>setimizin</a:t>
            </a:r>
            <a:r>
              <a:rPr lang="en-US" b="0" i="0" u="none" strike="noStrike" dirty="0">
                <a:solidFill>
                  <a:srgbClr val="000000"/>
                </a:solidFill>
                <a:effectLst/>
              </a:rPr>
              <a:t> </a:t>
            </a:r>
            <a:r>
              <a:rPr lang="en-US" b="0" i="0" u="none" strike="noStrike" dirty="0" err="1">
                <a:solidFill>
                  <a:srgbClr val="000000"/>
                </a:solidFill>
                <a:effectLst/>
              </a:rPr>
              <a:t>yapısını</a:t>
            </a:r>
            <a:r>
              <a:rPr lang="en-US" b="0" i="0" u="none" strike="noStrike" dirty="0">
                <a:solidFill>
                  <a:srgbClr val="000000"/>
                </a:solidFill>
                <a:effectLst/>
              </a:rPr>
              <a:t> da </a:t>
            </a:r>
            <a:r>
              <a:rPr lang="en-US" b="0" i="0" u="none" strike="noStrike" dirty="0" err="1">
                <a:solidFill>
                  <a:srgbClr val="000000"/>
                </a:solidFill>
                <a:effectLst/>
              </a:rPr>
              <a:t>değiştirmemizi</a:t>
            </a:r>
            <a:r>
              <a:rPr lang="en-US" b="0" i="0" u="none" strike="noStrike" dirty="0">
                <a:solidFill>
                  <a:srgbClr val="000000"/>
                </a:solidFill>
                <a:effectLst/>
              </a:rPr>
              <a:t> </a:t>
            </a:r>
            <a:r>
              <a:rPr lang="en-US" b="0" i="0" u="none" strike="noStrike" dirty="0" err="1">
                <a:solidFill>
                  <a:srgbClr val="000000"/>
                </a:solidFill>
                <a:effectLst/>
              </a:rPr>
              <a:t>gerektiriyor</a:t>
            </a:r>
            <a:r>
              <a:rPr lang="en-US" b="0" i="0" u="none" strike="noStrike" dirty="0">
                <a:solidFill>
                  <a:srgbClr val="000000"/>
                </a:solidFill>
                <a:effectLst/>
              </a:rPr>
              <a:t> – </a:t>
            </a:r>
            <a:r>
              <a:rPr lang="en-US" b="0" i="0" u="none" strike="noStrike" dirty="0" err="1">
                <a:solidFill>
                  <a:srgbClr val="000000"/>
                </a:solidFill>
                <a:effectLst/>
              </a:rPr>
              <a:t>etiket</a:t>
            </a:r>
            <a:r>
              <a:rPr lang="en-US" b="0" i="0" u="none" strike="noStrike" dirty="0">
                <a:solidFill>
                  <a:srgbClr val="000000"/>
                </a:solidFill>
                <a:effectLst/>
              </a:rPr>
              <a:t> </a:t>
            </a:r>
            <a:r>
              <a:rPr lang="en-US" b="0" i="0" u="none" strike="noStrike" dirty="0" err="1">
                <a:solidFill>
                  <a:srgbClr val="000000"/>
                </a:solidFill>
                <a:effectLst/>
              </a:rPr>
              <a:t>artık</a:t>
            </a:r>
            <a:r>
              <a:rPr lang="en-US" b="0" i="0" u="none" strike="noStrike" dirty="0">
                <a:solidFill>
                  <a:srgbClr val="000000"/>
                </a:solidFill>
                <a:effectLst/>
              </a:rPr>
              <a:t> 0 </a:t>
            </a:r>
            <a:r>
              <a:rPr lang="en-US" b="0" i="0" u="none" strike="noStrike" dirty="0" err="1">
                <a:solidFill>
                  <a:srgbClr val="000000"/>
                </a:solidFill>
                <a:effectLst/>
              </a:rPr>
              <a:t>veya</a:t>
            </a:r>
            <a:r>
              <a:rPr lang="en-US" b="0" i="0" u="none" strike="noStrike" dirty="0">
                <a:solidFill>
                  <a:srgbClr val="000000"/>
                </a:solidFill>
                <a:effectLst/>
              </a:rPr>
              <a:t> 1 </a:t>
            </a:r>
            <a:r>
              <a:rPr lang="en-US" b="0" i="0" u="none" strike="noStrike" dirty="0" err="1">
                <a:solidFill>
                  <a:srgbClr val="000000"/>
                </a:solidFill>
                <a:effectLst/>
              </a:rPr>
              <a:t>değerine</a:t>
            </a:r>
            <a:r>
              <a:rPr lang="en-US" b="0" i="0" u="none" strike="noStrike" dirty="0">
                <a:solidFill>
                  <a:srgbClr val="000000"/>
                </a:solidFill>
                <a:effectLst/>
              </a:rPr>
              <a:t> </a:t>
            </a:r>
            <a:r>
              <a:rPr lang="en-US" b="0" i="0" u="none" strike="noStrike" dirty="0" err="1">
                <a:solidFill>
                  <a:srgbClr val="000000"/>
                </a:solidFill>
                <a:effectLst/>
              </a:rPr>
              <a:t>sahip</a:t>
            </a:r>
            <a:r>
              <a:rPr lang="en-US" b="0" i="0" u="none" strike="noStrike" dirty="0">
                <a:solidFill>
                  <a:srgbClr val="000000"/>
                </a:solidFill>
                <a:effectLst/>
              </a:rPr>
              <a:t> yeni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sütun</a:t>
            </a:r>
            <a:r>
              <a:rPr lang="en-US" b="0" i="0" u="none" strike="noStrike" dirty="0">
                <a:solidFill>
                  <a:srgbClr val="000000"/>
                </a:solidFill>
                <a:effectLst/>
              </a:rPr>
              <a:t> </a:t>
            </a:r>
            <a:r>
              <a:rPr lang="en-US" b="0" i="0" u="none" strike="noStrike" dirty="0" err="1">
                <a:solidFill>
                  <a:srgbClr val="000000"/>
                </a:solidFill>
                <a:effectLst/>
              </a:rPr>
              <a:t>olacak</a:t>
            </a:r>
            <a:r>
              <a:rPr lang="en-US" b="0" i="0" u="none" strike="noStrike" dirty="0">
                <a:solidFill>
                  <a:srgbClr val="000000"/>
                </a:solidFill>
                <a:effectLst/>
              </a:rPr>
              <a:t>. </a:t>
            </a:r>
            <a:r>
              <a:rPr lang="en-US" b="0" i="0" u="none" strike="noStrike" dirty="0" err="1">
                <a:solidFill>
                  <a:srgbClr val="000000"/>
                </a:solidFill>
                <a:effectLst/>
              </a:rPr>
              <a:t>Eklediğimiz</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kelimeler</a:t>
            </a:r>
            <a:r>
              <a:rPr lang="en-US" b="0" i="0" u="none" strike="noStrike" dirty="0">
                <a:solidFill>
                  <a:srgbClr val="000000"/>
                </a:solidFill>
                <a:effectLst/>
              </a:rPr>
              <a:t> </a:t>
            </a:r>
            <a:r>
              <a:rPr lang="en-US" b="0" i="0" u="none" strike="noStrike" dirty="0" err="1">
                <a:solidFill>
                  <a:srgbClr val="000000"/>
                </a:solidFill>
                <a:effectLst/>
              </a:rPr>
              <a:t>komşu</a:t>
            </a:r>
            <a:r>
              <a:rPr lang="en-US" b="0" i="0" u="none" strike="noStrike" dirty="0">
                <a:solidFill>
                  <a:srgbClr val="000000"/>
                </a:solidFill>
                <a:effectLst/>
              </a:rPr>
              <a:t> </a:t>
            </a:r>
            <a:r>
              <a:rPr lang="en-US" b="0" i="0" u="none" strike="noStrike" dirty="0" err="1">
                <a:solidFill>
                  <a:srgbClr val="000000"/>
                </a:solidFill>
                <a:effectLst/>
              </a:rPr>
              <a:t>olduğu</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hepsi</a:t>
            </a:r>
            <a:r>
              <a:rPr lang="en-US" b="0" i="0" u="none" strike="noStrike" dirty="0">
                <a:solidFill>
                  <a:srgbClr val="000000"/>
                </a:solidFill>
                <a:effectLst/>
              </a:rPr>
              <a:t> 1 </a:t>
            </a:r>
            <a:r>
              <a:rPr lang="en-US" b="0" i="0" u="none" strike="noStrike" dirty="0" err="1">
                <a:solidFill>
                  <a:srgbClr val="000000"/>
                </a:solidFill>
                <a:effectLst/>
              </a:rPr>
              <a:t>olacak</a:t>
            </a:r>
            <a:r>
              <a:rPr lang="en-US" b="0" i="0" u="none" strike="noStrike" dirty="0">
                <a:solidFill>
                  <a:srgbClr val="000000"/>
                </a:solidFill>
                <a:effectLst/>
              </a:rPr>
              <a:t>."</a:t>
            </a:r>
            <a:endParaRPr lang="en-US" dirty="0"/>
          </a:p>
          <a:p>
            <a:pPr algn="l">
              <a:buFont typeface="Arial" panose="020B0604020202020204" pitchFamily="34" charset="0"/>
              <a:buChar char="•"/>
            </a:pPr>
            <a:r>
              <a:rPr lang="en-US" dirty="0"/>
              <a:t>"</a:t>
            </a:r>
            <a:r>
              <a:rPr lang="en-US" dirty="0" err="1"/>
              <a:t>Artık</a:t>
            </a:r>
            <a:r>
              <a:rPr lang="en-US" dirty="0"/>
              <a:t> </a:t>
            </a:r>
            <a:r>
              <a:rPr lang="en-US" dirty="0" err="1"/>
              <a:t>milyonlarca</a:t>
            </a:r>
            <a:r>
              <a:rPr lang="en-US" dirty="0"/>
              <a:t> </a:t>
            </a:r>
            <a:r>
              <a:rPr lang="en-US" dirty="0" err="1"/>
              <a:t>örneği</a:t>
            </a:r>
            <a:r>
              <a:rPr lang="en-US" dirty="0"/>
              <a:t> </a:t>
            </a:r>
            <a:r>
              <a:rPr lang="en-US" dirty="0" err="1"/>
              <a:t>dakikalar</a:t>
            </a:r>
            <a:r>
              <a:rPr lang="en-US" dirty="0"/>
              <a:t> </a:t>
            </a:r>
            <a:r>
              <a:rPr lang="en-US" dirty="0" err="1"/>
              <a:t>içinde</a:t>
            </a:r>
            <a:r>
              <a:rPr lang="en-US" dirty="0"/>
              <a:t> </a:t>
            </a:r>
            <a:r>
              <a:rPr lang="en-US" dirty="0" err="1"/>
              <a:t>işleyerek</a:t>
            </a:r>
            <a:r>
              <a:rPr lang="en-US" dirty="0"/>
              <a:t> </a:t>
            </a:r>
            <a:r>
              <a:rPr lang="en-US" dirty="0" err="1"/>
              <a:t>inanılmaz</a:t>
            </a:r>
            <a:r>
              <a:rPr lang="en-US" dirty="0"/>
              <a:t> </a:t>
            </a:r>
            <a:r>
              <a:rPr lang="en-US" dirty="0" err="1"/>
              <a:t>bir</a:t>
            </a:r>
            <a:r>
              <a:rPr lang="en-US" dirty="0"/>
              <a:t> </a:t>
            </a:r>
            <a:r>
              <a:rPr lang="en-US" dirty="0" err="1"/>
              <a:t>hızda</a:t>
            </a:r>
            <a:r>
              <a:rPr lang="en-US" dirty="0"/>
              <a:t> </a:t>
            </a:r>
            <a:r>
              <a:rPr lang="en-US" dirty="0" err="1"/>
              <a:t>hesaplama</a:t>
            </a:r>
            <a:r>
              <a:rPr lang="en-US" dirty="0"/>
              <a:t> </a:t>
            </a:r>
            <a:r>
              <a:rPr lang="en-US" dirty="0" err="1"/>
              <a:t>yapabiliyoruz</a:t>
            </a:r>
            <a:r>
              <a:rPr lang="en-US" dirty="0"/>
              <a:t>. </a:t>
            </a:r>
            <a:r>
              <a:rPr lang="en-US" dirty="0" err="1"/>
              <a:t>Ancak</a:t>
            </a:r>
            <a:r>
              <a:rPr lang="en-US" dirty="0"/>
              <a:t> </a:t>
            </a:r>
            <a:r>
              <a:rPr lang="en-US" dirty="0" err="1"/>
              <a:t>kapatmamız</a:t>
            </a:r>
            <a:r>
              <a:rPr lang="en-US" dirty="0"/>
              <a:t> </a:t>
            </a:r>
            <a:r>
              <a:rPr lang="en-US" dirty="0" err="1"/>
              <a:t>gereken</a:t>
            </a:r>
            <a:r>
              <a:rPr lang="en-US" dirty="0"/>
              <a:t> </a:t>
            </a:r>
            <a:r>
              <a:rPr lang="en-US" dirty="0" err="1"/>
              <a:t>bir</a:t>
            </a:r>
            <a:r>
              <a:rPr lang="en-US" dirty="0"/>
              <a:t> </a:t>
            </a:r>
            <a:r>
              <a:rPr lang="en-US" dirty="0" err="1"/>
              <a:t>açık</a:t>
            </a:r>
            <a:r>
              <a:rPr lang="en-US" dirty="0"/>
              <a:t> var. </a:t>
            </a:r>
            <a:r>
              <a:rPr lang="en-US" dirty="0" err="1"/>
              <a:t>Eğer</a:t>
            </a:r>
            <a:r>
              <a:rPr lang="en-US" dirty="0"/>
              <a:t> </a:t>
            </a:r>
            <a:r>
              <a:rPr lang="en-US" dirty="0" err="1"/>
              <a:t>tüm</a:t>
            </a:r>
            <a:r>
              <a:rPr lang="en-US" dirty="0"/>
              <a:t> </a:t>
            </a:r>
            <a:r>
              <a:rPr lang="en-US" dirty="0" err="1"/>
              <a:t>örneklerimiz</a:t>
            </a:r>
            <a:r>
              <a:rPr lang="en-US" dirty="0"/>
              <a:t> </a:t>
            </a:r>
            <a:r>
              <a:rPr lang="en-US" dirty="0" err="1"/>
              <a:t>pozitifse</a:t>
            </a:r>
            <a:r>
              <a:rPr lang="en-US" dirty="0"/>
              <a:t> (</a:t>
            </a:r>
            <a:r>
              <a:rPr lang="en-US" dirty="0" err="1"/>
              <a:t>hedef</a:t>
            </a:r>
            <a:r>
              <a:rPr lang="en-US" dirty="0"/>
              <a:t>: 1), </a:t>
            </a:r>
            <a:r>
              <a:rPr lang="en-US" dirty="0" err="1"/>
              <a:t>modelin</a:t>
            </a:r>
            <a:r>
              <a:rPr lang="en-US" dirty="0"/>
              <a:t> </a:t>
            </a:r>
            <a:r>
              <a:rPr lang="en-US" dirty="0" err="1"/>
              <a:t>sürekli</a:t>
            </a:r>
            <a:r>
              <a:rPr lang="en-US" dirty="0"/>
              <a:t> 1 </a:t>
            </a:r>
            <a:r>
              <a:rPr lang="en-US" dirty="0" err="1"/>
              <a:t>döndürerek</a:t>
            </a:r>
            <a:r>
              <a:rPr lang="en-US" dirty="0"/>
              <a:t> %100 </a:t>
            </a:r>
            <a:r>
              <a:rPr lang="en-US" dirty="0" err="1"/>
              <a:t>doğruluk</a:t>
            </a:r>
            <a:r>
              <a:rPr lang="en-US" dirty="0"/>
              <a:t> </a:t>
            </a:r>
            <a:r>
              <a:rPr lang="en-US" dirty="0" err="1"/>
              <a:t>sağlaması</a:t>
            </a:r>
            <a:r>
              <a:rPr lang="en-US" dirty="0"/>
              <a:t> </a:t>
            </a:r>
            <a:r>
              <a:rPr lang="en-US" dirty="0" err="1"/>
              <a:t>gibi</a:t>
            </a:r>
            <a:r>
              <a:rPr lang="en-US" dirty="0"/>
              <a:t> </a:t>
            </a:r>
            <a:r>
              <a:rPr lang="en-US" dirty="0" err="1"/>
              <a:t>bir</a:t>
            </a:r>
            <a:r>
              <a:rPr lang="en-US" dirty="0"/>
              <a:t> </a:t>
            </a:r>
            <a:r>
              <a:rPr lang="en-US" dirty="0" err="1"/>
              <a:t>riske</a:t>
            </a:r>
            <a:r>
              <a:rPr lang="en-US" dirty="0"/>
              <a:t> </a:t>
            </a:r>
            <a:r>
              <a:rPr lang="en-US" dirty="0" err="1"/>
              <a:t>açık</a:t>
            </a:r>
            <a:r>
              <a:rPr lang="en-US" dirty="0"/>
              <a:t> hale </a:t>
            </a:r>
            <a:r>
              <a:rPr lang="en-US" dirty="0" err="1"/>
              <a:t>geliriz</a:t>
            </a:r>
            <a:r>
              <a:rPr lang="en-US" dirty="0"/>
              <a:t> – </a:t>
            </a:r>
            <a:r>
              <a:rPr lang="en-US" dirty="0" err="1"/>
              <a:t>bu</a:t>
            </a:r>
            <a:r>
              <a:rPr lang="en-US" dirty="0"/>
              <a:t> </a:t>
            </a:r>
            <a:r>
              <a:rPr lang="en-US" dirty="0" err="1"/>
              <a:t>durumda</a:t>
            </a:r>
            <a:r>
              <a:rPr lang="en-US" dirty="0"/>
              <a:t> model </a:t>
            </a:r>
            <a:r>
              <a:rPr lang="en-US" dirty="0" err="1"/>
              <a:t>hiçbir</a:t>
            </a:r>
            <a:r>
              <a:rPr lang="en-US" dirty="0"/>
              <a:t> </a:t>
            </a:r>
            <a:r>
              <a:rPr lang="en-US" dirty="0" err="1"/>
              <a:t>şey</a:t>
            </a:r>
            <a:r>
              <a:rPr lang="en-US" dirty="0"/>
              <a:t> </a:t>
            </a:r>
            <a:r>
              <a:rPr lang="en-US" dirty="0" err="1"/>
              <a:t>öğrenmez</a:t>
            </a:r>
            <a:r>
              <a:rPr lang="en-US" dirty="0"/>
              <a:t> </a:t>
            </a:r>
            <a:r>
              <a:rPr lang="en-US" dirty="0" err="1"/>
              <a:t>ve</a:t>
            </a:r>
            <a:r>
              <a:rPr lang="en-US" dirty="0"/>
              <a:t> </a:t>
            </a:r>
            <a:r>
              <a:rPr lang="en-US" dirty="0" err="1"/>
              <a:t>anlamsız</a:t>
            </a:r>
            <a:r>
              <a:rPr lang="en-US" dirty="0"/>
              <a:t> </a:t>
            </a:r>
            <a:r>
              <a:rPr lang="en-US" dirty="0" err="1"/>
              <a:t>gömüler</a:t>
            </a:r>
            <a:r>
              <a:rPr lang="en-US" dirty="0"/>
              <a:t> </a:t>
            </a:r>
            <a:r>
              <a:rPr lang="en-US" dirty="0" err="1"/>
              <a:t>üretir</a:t>
            </a:r>
            <a:r>
              <a:rPr lang="en-US" dirty="0"/>
              <a:t>.</a:t>
            </a:r>
          </a:p>
          <a:p>
            <a:pPr algn="l">
              <a:buFont typeface="Arial" panose="020B0604020202020204" pitchFamily="34" charset="0"/>
              <a:buChar char="•"/>
            </a:pPr>
            <a:endParaRPr lang="en-US" dirty="0"/>
          </a:p>
          <a:p>
            <a:pPr algn="l">
              <a:buFont typeface="Arial" panose="020B0604020202020204" pitchFamily="34" charset="0"/>
              <a:buChar char="•"/>
            </a:pPr>
            <a:r>
              <a:rPr lang="en-US" dirty="0"/>
              <a:t>Bu </a:t>
            </a:r>
            <a:r>
              <a:rPr lang="en-US" dirty="0" err="1"/>
              <a:t>sorunu</a:t>
            </a:r>
            <a:r>
              <a:rPr lang="en-US" dirty="0"/>
              <a:t> </a:t>
            </a:r>
            <a:r>
              <a:rPr lang="en-US" dirty="0" err="1"/>
              <a:t>çözmek</a:t>
            </a:r>
            <a:r>
              <a:rPr lang="en-US" dirty="0"/>
              <a:t> </a:t>
            </a:r>
            <a:r>
              <a:rPr lang="en-US" dirty="0" err="1"/>
              <a:t>için</a:t>
            </a:r>
            <a:r>
              <a:rPr lang="en-US" dirty="0"/>
              <a:t> </a:t>
            </a:r>
            <a:r>
              <a:rPr lang="en-US" dirty="0" err="1"/>
              <a:t>veri</a:t>
            </a:r>
            <a:r>
              <a:rPr lang="en-US" dirty="0"/>
              <a:t> </a:t>
            </a:r>
            <a:r>
              <a:rPr lang="en-US" dirty="0" err="1"/>
              <a:t>setimize</a:t>
            </a:r>
            <a:r>
              <a:rPr lang="en-US" dirty="0"/>
              <a:t> </a:t>
            </a:r>
            <a:r>
              <a:rPr lang="en-US" dirty="0" err="1"/>
              <a:t>negatif</a:t>
            </a:r>
            <a:r>
              <a:rPr lang="en-US" dirty="0"/>
              <a:t> </a:t>
            </a:r>
            <a:r>
              <a:rPr lang="en-US" dirty="0" err="1"/>
              <a:t>örnekler</a:t>
            </a:r>
            <a:r>
              <a:rPr lang="en-US" dirty="0"/>
              <a:t> </a:t>
            </a:r>
            <a:r>
              <a:rPr lang="en-US" dirty="0" err="1"/>
              <a:t>eklememiz</a:t>
            </a:r>
            <a:r>
              <a:rPr lang="en-US" dirty="0"/>
              <a:t> </a:t>
            </a:r>
            <a:r>
              <a:rPr lang="en-US" dirty="0" err="1"/>
              <a:t>gerekiyor</a:t>
            </a:r>
            <a:r>
              <a:rPr lang="en-US" dirty="0"/>
              <a:t> – </a:t>
            </a:r>
            <a:r>
              <a:rPr lang="en-US" dirty="0" err="1"/>
              <a:t>yani</a:t>
            </a:r>
            <a:r>
              <a:rPr lang="en-US" dirty="0"/>
              <a:t> </a:t>
            </a:r>
            <a:r>
              <a:rPr lang="en-US" dirty="0" err="1"/>
              <a:t>komşu</a:t>
            </a:r>
            <a:r>
              <a:rPr lang="en-US" dirty="0"/>
              <a:t> </a:t>
            </a:r>
            <a:r>
              <a:rPr lang="en-US" dirty="0" err="1"/>
              <a:t>olmayan</a:t>
            </a:r>
            <a:r>
              <a:rPr lang="en-US" dirty="0"/>
              <a:t> </a:t>
            </a:r>
            <a:r>
              <a:rPr lang="en-US" dirty="0" err="1"/>
              <a:t>kelimelerden</a:t>
            </a:r>
            <a:r>
              <a:rPr lang="en-US" dirty="0"/>
              <a:t> </a:t>
            </a:r>
            <a:r>
              <a:rPr lang="en-US" dirty="0" err="1"/>
              <a:t>örnekler</a:t>
            </a:r>
            <a:r>
              <a:rPr lang="en-US" dirty="0"/>
              <a:t>. </a:t>
            </a:r>
            <a:r>
              <a:rPr lang="en-US" dirty="0" err="1"/>
              <a:t>Modelin</a:t>
            </a:r>
            <a:r>
              <a:rPr lang="en-US" dirty="0"/>
              <a:t> </a:t>
            </a:r>
            <a:r>
              <a:rPr lang="en-US" dirty="0" err="1"/>
              <a:t>bu</a:t>
            </a:r>
            <a:r>
              <a:rPr lang="en-US" dirty="0"/>
              <a:t> </a:t>
            </a:r>
            <a:r>
              <a:rPr lang="en-US" dirty="0" err="1"/>
              <a:t>örnekler</a:t>
            </a:r>
            <a:r>
              <a:rPr lang="en-US" dirty="0"/>
              <a:t> </a:t>
            </a:r>
            <a:r>
              <a:rPr lang="en-US" dirty="0" err="1"/>
              <a:t>için</a:t>
            </a:r>
            <a:r>
              <a:rPr lang="en-US" dirty="0"/>
              <a:t> 0 </a:t>
            </a:r>
            <a:r>
              <a:rPr lang="en-US" dirty="0" err="1"/>
              <a:t>döndürmesi</a:t>
            </a:r>
            <a:r>
              <a:rPr lang="en-US" dirty="0"/>
              <a:t> </a:t>
            </a:r>
            <a:r>
              <a:rPr lang="en-US" dirty="0" err="1"/>
              <a:t>gerekecek</a:t>
            </a:r>
            <a:r>
              <a:rPr lang="en-US" dirty="0"/>
              <a:t>. Bu, </a:t>
            </a:r>
            <a:r>
              <a:rPr lang="en-US" dirty="0" err="1"/>
              <a:t>modelin</a:t>
            </a:r>
            <a:r>
              <a:rPr lang="en-US" dirty="0"/>
              <a:t> </a:t>
            </a:r>
            <a:r>
              <a:rPr lang="en-US" dirty="0" err="1"/>
              <a:t>gerçekten</a:t>
            </a:r>
            <a:r>
              <a:rPr lang="en-US" dirty="0"/>
              <a:t> </a:t>
            </a:r>
            <a:r>
              <a:rPr lang="en-US" dirty="0" err="1"/>
              <a:t>çalışmasını</a:t>
            </a:r>
            <a:r>
              <a:rPr lang="en-US" dirty="0"/>
              <a:t> </a:t>
            </a:r>
            <a:r>
              <a:rPr lang="en-US" dirty="0" err="1"/>
              <a:t>gerektiren</a:t>
            </a:r>
            <a:r>
              <a:rPr lang="en-US" dirty="0"/>
              <a:t> </a:t>
            </a:r>
            <a:r>
              <a:rPr lang="en-US" dirty="0" err="1"/>
              <a:t>bir</a:t>
            </a:r>
            <a:r>
              <a:rPr lang="en-US" dirty="0"/>
              <a:t> </a:t>
            </a:r>
            <a:r>
              <a:rPr lang="en-US" dirty="0" err="1"/>
              <a:t>zorluk</a:t>
            </a:r>
            <a:r>
              <a:rPr lang="en-US" dirty="0"/>
              <a:t> </a:t>
            </a:r>
            <a:r>
              <a:rPr lang="en-US" dirty="0" err="1"/>
              <a:t>getiriyor</a:t>
            </a:r>
            <a:r>
              <a:rPr lang="en-US" dirty="0"/>
              <a:t> – ama </a:t>
            </a:r>
            <a:r>
              <a:rPr lang="en-US" dirty="0" err="1"/>
              <a:t>hala</a:t>
            </a:r>
            <a:r>
              <a:rPr lang="en-US" dirty="0"/>
              <a:t> son </a:t>
            </a:r>
            <a:r>
              <a:rPr lang="en-US" dirty="0" err="1"/>
              <a:t>derece</a:t>
            </a:r>
            <a:r>
              <a:rPr lang="en-US" dirty="0"/>
              <a:t> </a:t>
            </a:r>
            <a:r>
              <a:rPr lang="en-US" dirty="0" err="1"/>
              <a:t>hızlı</a:t>
            </a:r>
            <a:r>
              <a:rPr lang="en-US" dirty="0"/>
              <a:t> </a:t>
            </a:r>
            <a:r>
              <a:rPr lang="en-US" dirty="0" err="1"/>
              <a:t>bir</a:t>
            </a:r>
            <a:r>
              <a:rPr lang="en-US" dirty="0"/>
              <a:t> </a:t>
            </a:r>
            <a:r>
              <a:rPr lang="en-US" dirty="0" err="1"/>
              <a:t>şekilde</a:t>
            </a:r>
            <a:r>
              <a:rPr lang="en-US" dirty="0"/>
              <a:t> </a:t>
            </a:r>
            <a:r>
              <a:rPr lang="en-US" dirty="0" err="1"/>
              <a:t>çözebilir</a:t>
            </a:r>
            <a:r>
              <a:rPr lang="en-US" dirty="0"/>
              <a:t>.</a:t>
            </a:r>
          </a:p>
          <a:p>
            <a:pPr algn="l">
              <a:buFont typeface="Arial" panose="020B0604020202020204" pitchFamily="34" charset="0"/>
              <a:buChar char="•"/>
            </a:pPr>
            <a:endParaRPr lang="en-US" dirty="0"/>
          </a:p>
          <a:p>
            <a:pPr algn="l">
              <a:buFont typeface="Arial" panose="020B0604020202020204" pitchFamily="34" charset="0"/>
              <a:buChar char="•"/>
            </a:pPr>
            <a:r>
              <a:rPr lang="en-US" dirty="0"/>
              <a:t>Peki </a:t>
            </a:r>
            <a:r>
              <a:rPr lang="en-US" dirty="0" err="1"/>
              <a:t>çıktıda</a:t>
            </a:r>
            <a:r>
              <a:rPr lang="en-US" dirty="0"/>
              <a:t> hangi </a:t>
            </a:r>
            <a:r>
              <a:rPr lang="en-US" dirty="0" err="1"/>
              <a:t>kelimeleri</a:t>
            </a:r>
            <a:r>
              <a:rPr lang="en-US" dirty="0"/>
              <a:t> </a:t>
            </a:r>
            <a:r>
              <a:rPr lang="en-US" dirty="0" err="1"/>
              <a:t>kullanacağız</a:t>
            </a:r>
            <a:r>
              <a:rPr lang="en-US" dirty="0"/>
              <a:t>? </a:t>
            </a:r>
            <a:r>
              <a:rPr lang="en-US" dirty="0" err="1"/>
              <a:t>Kelime</a:t>
            </a:r>
            <a:r>
              <a:rPr lang="en-US" dirty="0"/>
              <a:t> </a:t>
            </a:r>
            <a:r>
              <a:rPr lang="en-US" dirty="0" err="1"/>
              <a:t>dağarcığımızdan</a:t>
            </a:r>
            <a:r>
              <a:rPr lang="en-US" dirty="0"/>
              <a:t> </a:t>
            </a:r>
            <a:r>
              <a:rPr lang="en-US" dirty="0" err="1"/>
              <a:t>rastgele</a:t>
            </a:r>
            <a:r>
              <a:rPr lang="en-US" dirty="0"/>
              <a:t> </a:t>
            </a:r>
            <a:r>
              <a:rPr lang="en-US" dirty="0" err="1"/>
              <a:t>kelimeler</a:t>
            </a:r>
            <a:r>
              <a:rPr lang="en-US" dirty="0"/>
              <a:t> </a:t>
            </a:r>
            <a:r>
              <a:rPr lang="en-US" dirty="0" err="1"/>
              <a:t>örnekleyeceğiz</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422569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1F1F"/>
                </a:solidFill>
                <a:effectLst/>
                <a:latin typeface="var(--cds-font-family-source-sans-pro)"/>
              </a:rPr>
              <a:t>+ Evaluates actual usefulness of embeddings</a:t>
            </a:r>
          </a:p>
          <a:p>
            <a:pPr algn="l">
              <a:buFont typeface="Arial" panose="020B0604020202020204" pitchFamily="34" charset="0"/>
              <a:buChar char="•"/>
            </a:pPr>
            <a:r>
              <a:rPr lang="en-US" b="0" i="0" dirty="0">
                <a:solidFill>
                  <a:srgbClr val="1F1F1F"/>
                </a:solidFill>
                <a:effectLst/>
                <a:latin typeface="var(--cds-font-family-source-sans-pro)"/>
              </a:rPr>
              <a:t>- Time Consuming</a:t>
            </a:r>
          </a:p>
          <a:p>
            <a:pPr algn="l">
              <a:buFont typeface="Arial" panose="020B0604020202020204" pitchFamily="34" charset="0"/>
              <a:buChar char="•"/>
            </a:pPr>
            <a:r>
              <a:rPr lang="en-US" b="0" i="0" dirty="0">
                <a:solidFill>
                  <a:srgbClr val="1F1F1F"/>
                </a:solidFill>
                <a:effectLst/>
                <a:latin typeface="var(--cds-font-family-source-sans-pro)"/>
              </a:rPr>
              <a:t>- More difficult to trouble shoot</a:t>
            </a:r>
          </a:p>
          <a:p>
            <a:endParaRPr lang="en-TR" dirty="0"/>
          </a:p>
        </p:txBody>
      </p:sp>
      <p:sp>
        <p:nvSpPr>
          <p:cNvPr id="4" name="Slide Number Placeholder 3"/>
          <p:cNvSpPr>
            <a:spLocks noGrp="1"/>
          </p:cNvSpPr>
          <p:nvPr>
            <p:ph type="sldNum" sz="quarter" idx="5"/>
          </p:nvPr>
        </p:nvSpPr>
        <p:spPr/>
        <p:txBody>
          <a:bodyPr/>
          <a:lstStyle/>
          <a:p>
            <a:fld id="{BCD8CB87-4CAB-6F45-A742-A8794678E0A6}" type="slidenum">
              <a:rPr lang="en-TR" smtClean="0"/>
              <a:t>18</a:t>
            </a:fld>
            <a:endParaRPr lang="en-TR"/>
          </a:p>
        </p:txBody>
      </p:sp>
    </p:spTree>
    <p:extLst>
      <p:ext uri="{BB962C8B-B14F-4D97-AF65-F5344CB8AC3E}">
        <p14:creationId xmlns:p14="http://schemas.microsoft.com/office/powerpoint/2010/main" val="3462147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2371053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145002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One-hot </a:t>
            </a:r>
            <a:r>
              <a:rPr lang="en-US" dirty="0" err="1"/>
              <a:t>vektörleri</a:t>
            </a:r>
            <a:r>
              <a:rPr lang="en-US" dirty="0"/>
              <a:t>, her </a:t>
            </a:r>
            <a:r>
              <a:rPr lang="en-US" dirty="0" err="1"/>
              <a:t>kelimenin</a:t>
            </a:r>
            <a:r>
              <a:rPr lang="en-US" dirty="0"/>
              <a:t> </a:t>
            </a:r>
            <a:r>
              <a:rPr lang="en-US" dirty="0" err="1"/>
              <a:t>benzersiz</a:t>
            </a:r>
            <a:r>
              <a:rPr lang="en-US" dirty="0"/>
              <a:t> </a:t>
            </a:r>
            <a:r>
              <a:rPr lang="en-US" dirty="0" err="1"/>
              <a:t>bir</a:t>
            </a:r>
            <a:r>
              <a:rPr lang="en-US" dirty="0"/>
              <a:t> </a:t>
            </a:r>
            <a:r>
              <a:rPr lang="en-US" dirty="0" err="1"/>
              <a:t>indeksle</a:t>
            </a:r>
            <a:r>
              <a:rPr lang="en-US" dirty="0"/>
              <a:t> </a:t>
            </a:r>
            <a:r>
              <a:rPr lang="en-US" dirty="0" err="1"/>
              <a:t>temsil</a:t>
            </a:r>
            <a:r>
              <a:rPr lang="en-US" dirty="0"/>
              <a:t> </a:t>
            </a:r>
            <a:r>
              <a:rPr lang="en-US" dirty="0" err="1"/>
              <a:t>edildiği</a:t>
            </a:r>
            <a:r>
              <a:rPr lang="en-US" dirty="0"/>
              <a:t> </a:t>
            </a:r>
            <a:r>
              <a:rPr lang="en-US" dirty="0" err="1"/>
              <a:t>bir</a:t>
            </a:r>
            <a:r>
              <a:rPr lang="en-US" dirty="0"/>
              <a:t> </a:t>
            </a:r>
            <a:r>
              <a:rPr lang="en-US" dirty="0" err="1"/>
              <a:t>vektör</a:t>
            </a:r>
            <a:r>
              <a:rPr lang="en-US" dirty="0"/>
              <a:t> </a:t>
            </a:r>
            <a:r>
              <a:rPr lang="en-US" dirty="0" err="1"/>
              <a:t>yapısıdır</a:t>
            </a:r>
            <a:r>
              <a:rPr lang="en-US" dirty="0"/>
              <a:t>. Bu </a:t>
            </a:r>
            <a:r>
              <a:rPr lang="en-US" dirty="0" err="1"/>
              <a:t>temsil</a:t>
            </a:r>
            <a:r>
              <a:rPr lang="en-US" dirty="0"/>
              <a:t> </a:t>
            </a:r>
            <a:r>
              <a:rPr lang="en-US" dirty="0" err="1"/>
              <a:t>yöntemi</a:t>
            </a:r>
            <a:r>
              <a:rPr lang="en-US" dirty="0"/>
              <a:t> </a:t>
            </a:r>
            <a:r>
              <a:rPr lang="en-US" dirty="0" err="1"/>
              <a:t>oldukça</a:t>
            </a:r>
            <a:r>
              <a:rPr lang="en-US" dirty="0"/>
              <a:t> </a:t>
            </a:r>
            <a:r>
              <a:rPr lang="en-US" dirty="0" err="1"/>
              <a:t>basit</a:t>
            </a:r>
            <a:r>
              <a:rPr lang="en-US" dirty="0"/>
              <a:t> </a:t>
            </a:r>
            <a:r>
              <a:rPr lang="en-US" dirty="0" err="1"/>
              <a:t>ve</a:t>
            </a:r>
            <a:r>
              <a:rPr lang="en-US" dirty="0"/>
              <a:t> </a:t>
            </a:r>
            <a:r>
              <a:rPr lang="en-US" dirty="0" err="1"/>
              <a:t>doğrusaldır</a:t>
            </a:r>
            <a:r>
              <a:rPr lang="en-US" dirty="0"/>
              <a:t>; </a:t>
            </a:r>
            <a:r>
              <a:rPr lang="en-US" dirty="0" err="1"/>
              <a:t>bir</a:t>
            </a:r>
            <a:r>
              <a:rPr lang="en-US" dirty="0"/>
              <a:t> </a:t>
            </a:r>
            <a:r>
              <a:rPr lang="en-US" dirty="0" err="1"/>
              <a:t>kelimenin</a:t>
            </a:r>
            <a:r>
              <a:rPr lang="en-US" dirty="0"/>
              <a:t> </a:t>
            </a:r>
            <a:r>
              <a:rPr lang="en-US" dirty="0" err="1"/>
              <a:t>pozisyonu</a:t>
            </a:r>
            <a:r>
              <a:rPr lang="en-US" dirty="0"/>
              <a:t> </a:t>
            </a:r>
            <a:r>
              <a:rPr lang="en-US" dirty="0" err="1"/>
              <a:t>belirlenir</a:t>
            </a:r>
            <a:r>
              <a:rPr lang="en-US" dirty="0"/>
              <a:t> </a:t>
            </a:r>
            <a:r>
              <a:rPr lang="en-US" dirty="0" err="1"/>
              <a:t>ve</a:t>
            </a:r>
            <a:r>
              <a:rPr lang="en-US" dirty="0"/>
              <a:t> </a:t>
            </a:r>
            <a:r>
              <a:rPr lang="en-US" dirty="0" err="1"/>
              <a:t>diğer</a:t>
            </a:r>
            <a:r>
              <a:rPr lang="en-US" dirty="0"/>
              <a:t> </a:t>
            </a:r>
            <a:r>
              <a:rPr lang="en-US" dirty="0" err="1"/>
              <a:t>tüm</a:t>
            </a:r>
            <a:r>
              <a:rPr lang="en-US" dirty="0"/>
              <a:t> </a:t>
            </a:r>
            <a:r>
              <a:rPr lang="en-US" dirty="0" err="1"/>
              <a:t>pozisyonlar</a:t>
            </a:r>
            <a:r>
              <a:rPr lang="en-US" dirty="0"/>
              <a:t> </a:t>
            </a:r>
            <a:r>
              <a:rPr lang="en-US" dirty="0" err="1"/>
              <a:t>sıfırdır</a:t>
            </a:r>
            <a:r>
              <a:rPr lang="en-US" dirty="0"/>
              <a:t>. </a:t>
            </a:r>
            <a:r>
              <a:rPr lang="en-US" dirty="0" err="1"/>
              <a:t>Örneğin</a:t>
            </a:r>
            <a:r>
              <a:rPr lang="en-US" dirty="0"/>
              <a:t>, 'happy' </a:t>
            </a:r>
            <a:r>
              <a:rPr lang="en-US" dirty="0" err="1"/>
              <a:t>kelimesi</a:t>
            </a:r>
            <a:r>
              <a:rPr lang="en-US" dirty="0"/>
              <a:t> </a:t>
            </a:r>
            <a:r>
              <a:rPr lang="en-US" dirty="0" err="1"/>
              <a:t>için</a:t>
            </a:r>
            <a:r>
              <a:rPr lang="en-US" dirty="0"/>
              <a:t> </a:t>
            </a:r>
            <a:r>
              <a:rPr lang="en-US" dirty="0" err="1"/>
              <a:t>yalnızca</a:t>
            </a:r>
            <a:r>
              <a:rPr lang="en-US" dirty="0"/>
              <a:t> 'happy' </a:t>
            </a:r>
            <a:r>
              <a:rPr lang="en-US" dirty="0" err="1"/>
              <a:t>konumunda</a:t>
            </a:r>
            <a:r>
              <a:rPr lang="en-US" dirty="0"/>
              <a:t> 1 </a:t>
            </a:r>
            <a:r>
              <a:rPr lang="en-US" dirty="0" err="1"/>
              <a:t>değeri</a:t>
            </a:r>
            <a:r>
              <a:rPr lang="en-US" dirty="0"/>
              <a:t> </a:t>
            </a:r>
            <a:r>
              <a:rPr lang="en-US" dirty="0" err="1"/>
              <a:t>vardır</a:t>
            </a:r>
            <a:r>
              <a:rPr lang="en-US" dirty="0"/>
              <a:t>, </a:t>
            </a:r>
            <a:r>
              <a:rPr lang="en-US" dirty="0" err="1"/>
              <a:t>diğer</a:t>
            </a:r>
            <a:r>
              <a:rPr lang="en-US" dirty="0"/>
              <a:t> </a:t>
            </a:r>
            <a:r>
              <a:rPr lang="en-US" dirty="0" err="1"/>
              <a:t>tüm</a:t>
            </a:r>
            <a:r>
              <a:rPr lang="en-US" dirty="0"/>
              <a:t> </a:t>
            </a:r>
            <a:r>
              <a:rPr lang="en-US" dirty="0" err="1"/>
              <a:t>kelimeler</a:t>
            </a:r>
            <a:r>
              <a:rPr lang="en-US" dirty="0"/>
              <a:t> 0 </a:t>
            </a:r>
            <a:r>
              <a:rPr lang="en-US" dirty="0" err="1"/>
              <a:t>ile</a:t>
            </a:r>
            <a:r>
              <a:rPr lang="en-US" dirty="0"/>
              <a:t> </a:t>
            </a:r>
            <a:r>
              <a:rPr lang="en-US" dirty="0" err="1"/>
              <a:t>temsil</a:t>
            </a:r>
            <a:r>
              <a:rPr lang="en-US" dirty="0"/>
              <a:t> </a:t>
            </a:r>
            <a:r>
              <a:rPr lang="en-US" dirty="0" err="1"/>
              <a:t>edilir</a:t>
            </a:r>
            <a:r>
              <a:rPr lang="en-US" dirty="0"/>
              <a:t>.</a:t>
            </a:r>
          </a:p>
          <a:p>
            <a:r>
              <a:rPr lang="en-US" dirty="0" err="1"/>
              <a:t>Ancak</a:t>
            </a:r>
            <a:r>
              <a:rPr lang="en-US" dirty="0"/>
              <a:t>, </a:t>
            </a:r>
            <a:r>
              <a:rPr lang="en-US" dirty="0" err="1"/>
              <a:t>bu</a:t>
            </a:r>
            <a:r>
              <a:rPr lang="en-US" dirty="0"/>
              <a:t> </a:t>
            </a:r>
            <a:r>
              <a:rPr lang="en-US" dirty="0" err="1"/>
              <a:t>yöntemin</a:t>
            </a:r>
            <a:r>
              <a:rPr lang="en-US" dirty="0"/>
              <a:t> </a:t>
            </a:r>
            <a:r>
              <a:rPr lang="en-US" dirty="0" err="1"/>
              <a:t>bazı</a:t>
            </a:r>
            <a:r>
              <a:rPr lang="en-US" dirty="0"/>
              <a:t> </a:t>
            </a:r>
            <a:r>
              <a:rPr lang="en-US" dirty="0" err="1"/>
              <a:t>dezavantajları</a:t>
            </a:r>
            <a:r>
              <a:rPr lang="en-US" dirty="0"/>
              <a:t> var:</a:t>
            </a:r>
          </a:p>
          <a:p>
            <a:pPr>
              <a:buFont typeface="+mj-lt"/>
              <a:buAutoNum type="arabicPeriod"/>
            </a:pPr>
            <a:r>
              <a:rPr lang="en-US" dirty="0" err="1"/>
              <a:t>Vektör</a:t>
            </a:r>
            <a:r>
              <a:rPr lang="en-US" dirty="0"/>
              <a:t> </a:t>
            </a:r>
            <a:r>
              <a:rPr lang="en-US" dirty="0" err="1"/>
              <a:t>boyutları</a:t>
            </a:r>
            <a:r>
              <a:rPr lang="en-US" dirty="0"/>
              <a:t> </a:t>
            </a:r>
            <a:r>
              <a:rPr lang="en-US" dirty="0" err="1"/>
              <a:t>çok</a:t>
            </a:r>
            <a:r>
              <a:rPr lang="en-US" dirty="0"/>
              <a:t> </a:t>
            </a:r>
            <a:r>
              <a:rPr lang="en-US" dirty="0" err="1"/>
              <a:t>büyür</a:t>
            </a:r>
            <a:r>
              <a:rPr lang="en-US" dirty="0"/>
              <a:t>, </a:t>
            </a:r>
            <a:r>
              <a:rPr lang="en-US" dirty="0" err="1"/>
              <a:t>çünkü</a:t>
            </a:r>
            <a:r>
              <a:rPr lang="en-US" dirty="0"/>
              <a:t> her </a:t>
            </a:r>
            <a:r>
              <a:rPr lang="en-US" dirty="0" err="1"/>
              <a:t>kelime</a:t>
            </a:r>
            <a:r>
              <a:rPr lang="en-US" dirty="0"/>
              <a:t> </a:t>
            </a:r>
            <a:r>
              <a:rPr lang="en-US" dirty="0" err="1"/>
              <a:t>için</a:t>
            </a:r>
            <a:r>
              <a:rPr lang="en-US" dirty="0"/>
              <a:t> </a:t>
            </a:r>
            <a:r>
              <a:rPr lang="en-US" dirty="0" err="1"/>
              <a:t>uzun</a:t>
            </a:r>
            <a:r>
              <a:rPr lang="en-US" dirty="0"/>
              <a:t> </a:t>
            </a:r>
            <a:r>
              <a:rPr lang="en-US" dirty="0" err="1"/>
              <a:t>bir</a:t>
            </a:r>
            <a:r>
              <a:rPr lang="en-US" dirty="0"/>
              <a:t> </a:t>
            </a:r>
            <a:r>
              <a:rPr lang="en-US" dirty="0" err="1"/>
              <a:t>vektör</a:t>
            </a:r>
            <a:r>
              <a:rPr lang="en-US" dirty="0"/>
              <a:t> </a:t>
            </a:r>
            <a:r>
              <a:rPr lang="en-US" dirty="0" err="1"/>
              <a:t>gerekir</a:t>
            </a:r>
            <a:r>
              <a:rPr lang="en-US" dirty="0"/>
              <a:t>.</a:t>
            </a:r>
          </a:p>
          <a:p>
            <a:pPr>
              <a:buFont typeface="+mj-lt"/>
              <a:buAutoNum type="arabicPeriod"/>
            </a:pPr>
            <a:r>
              <a:rPr lang="en-US" dirty="0" err="1"/>
              <a:t>Anlamsal</a:t>
            </a:r>
            <a:r>
              <a:rPr lang="en-US" dirty="0"/>
              <a:t> </a:t>
            </a:r>
            <a:r>
              <a:rPr lang="en-US" dirty="0" err="1"/>
              <a:t>ilişkiler</a:t>
            </a:r>
            <a:r>
              <a:rPr lang="en-US" dirty="0"/>
              <a:t> </a:t>
            </a:r>
            <a:r>
              <a:rPr lang="en-US" dirty="0" err="1"/>
              <a:t>kodlanamaz</a:t>
            </a:r>
            <a:r>
              <a:rPr lang="en-US" dirty="0"/>
              <a:t>; 'happy' </a:t>
            </a:r>
            <a:r>
              <a:rPr lang="en-US" dirty="0" err="1"/>
              <a:t>ve</a:t>
            </a:r>
            <a:r>
              <a:rPr lang="en-US" dirty="0"/>
              <a:t> 'excited' </a:t>
            </a:r>
            <a:r>
              <a:rPr lang="en-US" dirty="0" err="1"/>
              <a:t>gibi</a:t>
            </a:r>
            <a:r>
              <a:rPr lang="en-US" dirty="0"/>
              <a:t> </a:t>
            </a:r>
            <a:r>
              <a:rPr lang="en-US" dirty="0" err="1"/>
              <a:t>kelimeler</a:t>
            </a:r>
            <a:r>
              <a:rPr lang="en-US" dirty="0"/>
              <a:t> </a:t>
            </a:r>
            <a:r>
              <a:rPr lang="en-US" dirty="0" err="1"/>
              <a:t>arasındaki</a:t>
            </a:r>
            <a:r>
              <a:rPr lang="en-US" dirty="0"/>
              <a:t> </a:t>
            </a:r>
            <a:r>
              <a:rPr lang="en-US" dirty="0" err="1"/>
              <a:t>yakınlık</a:t>
            </a:r>
            <a:r>
              <a:rPr lang="en-US" dirty="0"/>
              <a:t> </a:t>
            </a:r>
            <a:r>
              <a:rPr lang="en-US" dirty="0" err="1"/>
              <a:t>ya</a:t>
            </a:r>
            <a:r>
              <a:rPr lang="en-US" dirty="0"/>
              <a:t> da </a:t>
            </a:r>
            <a:r>
              <a:rPr lang="en-US" dirty="0" err="1"/>
              <a:t>benzerlik</a:t>
            </a:r>
            <a:r>
              <a:rPr lang="en-US" dirty="0"/>
              <a:t> one-hot </a:t>
            </a:r>
            <a:r>
              <a:rPr lang="en-US" dirty="0" err="1"/>
              <a:t>vektörlerinde</a:t>
            </a:r>
            <a:r>
              <a:rPr lang="en-US" dirty="0"/>
              <a:t> </a:t>
            </a:r>
            <a:r>
              <a:rPr lang="en-US" dirty="0" err="1"/>
              <a:t>ifade</a:t>
            </a:r>
            <a:r>
              <a:rPr lang="en-US" dirty="0"/>
              <a:t> </a:t>
            </a:r>
            <a:r>
              <a:rPr lang="en-US" dirty="0" err="1"/>
              <a:t>edilemez</a:t>
            </a:r>
            <a:r>
              <a:rPr lang="en-US" dirty="0"/>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227010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1107446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596491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2015 </a:t>
            </a:r>
            <a:r>
              <a:rPr lang="en-US" dirty="0" err="1"/>
              <a:t>yılında</a:t>
            </a:r>
            <a:r>
              <a:rPr lang="en-US" dirty="0"/>
              <a:t> google </a:t>
            </a:r>
            <a:r>
              <a:rPr lang="en-US" dirty="0" err="1"/>
              <a:t>lu</a:t>
            </a:r>
            <a:r>
              <a:rPr lang="en-US" dirty="0"/>
              <a:t> </a:t>
            </a:r>
            <a:r>
              <a:rPr lang="en-US" dirty="0" err="1"/>
              <a:t>bir</a:t>
            </a:r>
            <a:r>
              <a:rPr lang="en-US" dirty="0"/>
              <a:t> </a:t>
            </a:r>
            <a:r>
              <a:rPr lang="en-US" dirty="0" err="1"/>
              <a:t>mühendis</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2594152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2015 </a:t>
            </a:r>
            <a:r>
              <a:rPr lang="en-US" dirty="0" err="1"/>
              <a:t>yılında</a:t>
            </a:r>
            <a:r>
              <a:rPr lang="en-US" dirty="0"/>
              <a:t> google </a:t>
            </a:r>
            <a:r>
              <a:rPr lang="en-US" dirty="0" err="1"/>
              <a:t>lu</a:t>
            </a:r>
            <a:r>
              <a:rPr lang="en-US" dirty="0"/>
              <a:t> </a:t>
            </a:r>
            <a:r>
              <a:rPr lang="en-US" dirty="0" err="1"/>
              <a:t>bir</a:t>
            </a:r>
            <a:r>
              <a:rPr lang="en-US" dirty="0"/>
              <a:t> </a:t>
            </a:r>
            <a:r>
              <a:rPr lang="en-US" dirty="0" err="1"/>
              <a:t>mühendis</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2033625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2015 </a:t>
            </a:r>
            <a:r>
              <a:rPr lang="en-US" dirty="0" err="1"/>
              <a:t>yılında</a:t>
            </a:r>
            <a:r>
              <a:rPr lang="en-US" dirty="0"/>
              <a:t> google </a:t>
            </a:r>
            <a:r>
              <a:rPr lang="en-US" dirty="0" err="1"/>
              <a:t>lu</a:t>
            </a:r>
            <a:r>
              <a:rPr lang="en-US" dirty="0"/>
              <a:t> </a:t>
            </a:r>
            <a:r>
              <a:rPr lang="en-US" dirty="0" err="1"/>
              <a:t>bir</a:t>
            </a:r>
            <a:r>
              <a:rPr lang="en-US" dirty="0"/>
              <a:t> </a:t>
            </a:r>
            <a:r>
              <a:rPr lang="en-US" dirty="0" err="1"/>
              <a:t>mühendis</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536029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 </a:t>
            </a:r>
            <a:r>
              <a:rPr lang="en-US" dirty="0" err="1"/>
              <a:t>sürü</a:t>
            </a:r>
            <a:r>
              <a:rPr lang="en-US" dirty="0"/>
              <a:t> text preprocessing </a:t>
            </a:r>
            <a:r>
              <a:rPr lang="en-US" dirty="0" err="1"/>
              <a:t>tyapıyoruz</a:t>
            </a:r>
            <a:r>
              <a:rPr lang="en-US" dirty="0"/>
              <a:t> feature extraction </a:t>
            </a:r>
            <a:r>
              <a:rPr lang="en-US" dirty="0" err="1"/>
              <a:t>filan</a:t>
            </a:r>
            <a:r>
              <a:rPr lang="en-US" dirty="0"/>
              <a:t> da..</a:t>
            </a:r>
          </a:p>
        </p:txBody>
      </p:sp>
      <p:sp>
        <p:nvSpPr>
          <p:cNvPr id="4" name="Slide Number Placeholder 3"/>
          <p:cNvSpPr>
            <a:spLocks noGrp="1"/>
          </p:cNvSpPr>
          <p:nvPr>
            <p:ph type="sldNum" sz="quarter" idx="10"/>
          </p:nvPr>
        </p:nvSpPr>
        <p:spPr/>
        <p:txBody>
          <a:bodyPr/>
          <a:lstStyle/>
          <a:p>
            <a:fld id="{78DB07BF-2576-D140-9F34-ADCACCA99E93}" type="slidenum">
              <a:rPr lang="en-US" smtClean="0"/>
              <a:t>26</a:t>
            </a:fld>
            <a:endParaRPr lang="en-US"/>
          </a:p>
        </p:txBody>
      </p:sp>
    </p:spTree>
    <p:extLst>
      <p:ext uri="{BB962C8B-B14F-4D97-AF65-F5344CB8AC3E}">
        <p14:creationId xmlns:p14="http://schemas.microsoft.com/office/powerpoint/2010/main" val="1079114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Doc2Vec </a:t>
            </a:r>
            <a:r>
              <a:rPr lang="en-US" b="1" i="0" u="none" strike="noStrike" dirty="0" err="1">
                <a:solidFill>
                  <a:srgbClr val="000000"/>
                </a:solidFill>
                <a:effectLst/>
              </a:rPr>
              <a:t>Nedir</a:t>
            </a:r>
            <a:r>
              <a:rPr lang="en-US" b="1" i="0" u="none" strike="noStrike" dirty="0">
                <a:solidFill>
                  <a:srgbClr val="000000"/>
                </a:solidFill>
                <a:effectLst/>
              </a:rPr>
              <a:t>?</a:t>
            </a:r>
          </a:p>
          <a:p>
            <a:pPr algn="l"/>
            <a:r>
              <a:rPr lang="en-US" b="0" i="0" u="none" strike="noStrike" dirty="0">
                <a:solidFill>
                  <a:srgbClr val="000000"/>
                </a:solidFill>
                <a:effectLst/>
              </a:rPr>
              <a:t>Doc2Vec </a:t>
            </a:r>
            <a:r>
              <a:rPr lang="en-US" b="0" i="0" u="none" strike="noStrike" dirty="0" err="1">
                <a:solidFill>
                  <a:srgbClr val="000000"/>
                </a:solidFill>
                <a:effectLst/>
              </a:rPr>
              <a:t>ise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adım</a:t>
            </a:r>
            <a:r>
              <a:rPr lang="en-US" b="0" i="0" u="none" strike="noStrike" dirty="0">
                <a:solidFill>
                  <a:srgbClr val="000000"/>
                </a:solidFill>
                <a:effectLst/>
              </a:rPr>
              <a:t> </a:t>
            </a:r>
            <a:r>
              <a:rPr lang="en-US" b="0" i="0" u="none" strike="noStrike" dirty="0" err="1">
                <a:solidFill>
                  <a:srgbClr val="000000"/>
                </a:solidFill>
                <a:effectLst/>
              </a:rPr>
              <a:t>öteye</a:t>
            </a:r>
            <a:r>
              <a:rPr lang="en-US" b="0" i="0" u="none" strike="noStrike" dirty="0">
                <a:solidFill>
                  <a:srgbClr val="000000"/>
                </a:solidFill>
                <a:effectLst/>
              </a:rPr>
              <a:t> </a:t>
            </a:r>
            <a:r>
              <a:rPr lang="en-US" b="0" i="0" u="none" strike="noStrike" dirty="0" err="1">
                <a:solidFill>
                  <a:srgbClr val="000000"/>
                </a:solidFill>
                <a:effectLst/>
              </a:rPr>
              <a:t>giderek</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metinleri</a:t>
            </a:r>
            <a:r>
              <a:rPr lang="en-US" b="0" i="0" u="none" strike="noStrike" dirty="0">
                <a:solidFill>
                  <a:srgbClr val="000000"/>
                </a:solidFill>
                <a:effectLst/>
              </a:rPr>
              <a:t> (</a:t>
            </a:r>
            <a:r>
              <a:rPr lang="en-US" b="0" i="0" u="none" strike="noStrike" dirty="0" err="1">
                <a:solidFill>
                  <a:srgbClr val="000000"/>
                </a:solidFill>
                <a:effectLst/>
              </a:rPr>
              <a:t>belgeleri</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eder</a:t>
            </a:r>
            <a:r>
              <a:rPr lang="en-US" b="0" i="0" u="none" strike="noStrike" dirty="0">
                <a:solidFill>
                  <a:srgbClr val="000000"/>
                </a:solidFill>
                <a:effectLst/>
              </a:rPr>
              <a:t>. Yani Word2Vec'ten </a:t>
            </a:r>
            <a:r>
              <a:rPr lang="en-US" b="0" i="0" u="none" strike="noStrike" dirty="0" err="1">
                <a:solidFill>
                  <a:srgbClr val="000000"/>
                </a:solidFill>
                <a:effectLst/>
              </a:rPr>
              <a:t>farklı</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Doc2Vec </a:t>
            </a:r>
            <a:r>
              <a:rPr lang="en-US" b="0" i="0" u="none" strike="noStrike" dirty="0" err="1">
                <a:solidFill>
                  <a:srgbClr val="000000"/>
                </a:solidFill>
                <a:effectLst/>
              </a:rPr>
              <a:t>sadece</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değil</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paragraf</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belgedeki</a:t>
            </a:r>
            <a:r>
              <a:rPr lang="en-US" b="0" i="0" u="none" strike="noStrike" dirty="0">
                <a:solidFill>
                  <a:srgbClr val="000000"/>
                </a:solidFill>
                <a:effectLst/>
              </a:rPr>
              <a:t> </a:t>
            </a:r>
            <a:r>
              <a:rPr lang="en-US" b="0" i="0" u="none" strike="noStrike" dirty="0" err="1">
                <a:solidFill>
                  <a:srgbClr val="000000"/>
                </a:solidFill>
                <a:effectLst/>
              </a:rPr>
              <a:t>anlamı</a:t>
            </a:r>
            <a:r>
              <a:rPr lang="en-US" b="0" i="0" u="none" strike="noStrike" dirty="0">
                <a:solidFill>
                  <a:srgbClr val="000000"/>
                </a:solidFill>
                <a:effectLst/>
              </a:rPr>
              <a:t> </a:t>
            </a:r>
            <a:r>
              <a:rPr lang="en-US" b="0" i="0" u="none" strike="noStrike" dirty="0" err="1">
                <a:solidFill>
                  <a:srgbClr val="000000"/>
                </a:solidFill>
                <a:effectLst/>
              </a:rPr>
              <a:t>yakalamaya</a:t>
            </a:r>
            <a:r>
              <a:rPr lang="en-US" b="0" i="0" u="none" strike="noStrike" dirty="0">
                <a:solidFill>
                  <a:srgbClr val="000000"/>
                </a:solidFill>
                <a:effectLst/>
              </a:rPr>
              <a:t> </a:t>
            </a:r>
            <a:r>
              <a:rPr lang="en-US" b="0" i="0" u="none" strike="noStrike" dirty="0" err="1">
                <a:solidFill>
                  <a:srgbClr val="000000"/>
                </a:solidFill>
                <a:effectLst/>
              </a:rPr>
              <a:t>çalışır</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her </a:t>
            </a:r>
            <a:r>
              <a:rPr lang="en-US" b="0" i="0" u="none" strike="noStrike" dirty="0" err="1">
                <a:solidFill>
                  <a:srgbClr val="000000"/>
                </a:solidFill>
                <a:effectLst/>
              </a:rPr>
              <a:t>belge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ifade</a:t>
            </a:r>
            <a:r>
              <a:rPr lang="en-US" b="0" i="0" u="none" strike="noStrike" dirty="0">
                <a:solidFill>
                  <a:srgbClr val="000000"/>
                </a:solidFill>
                <a:effectLst/>
              </a:rPr>
              <a:t> </a:t>
            </a:r>
            <a:r>
              <a:rPr lang="en-US" b="0" i="0" u="none" strike="noStrike" dirty="0" err="1">
                <a:solidFill>
                  <a:srgbClr val="000000"/>
                </a:solidFill>
                <a:effectLst/>
              </a:rPr>
              <a:t>edilir</a:t>
            </a:r>
            <a:r>
              <a:rPr lang="en-US" b="0" i="0" u="none" strike="noStrike" dirty="0">
                <a:solidFill>
                  <a:srgbClr val="000000"/>
                </a:solidFill>
                <a:effectLst/>
              </a:rPr>
              <a:t>. Bu </a:t>
            </a:r>
            <a:r>
              <a:rPr lang="en-US" b="0" i="0" u="none" strike="noStrike" dirty="0" err="1">
                <a:solidFill>
                  <a:srgbClr val="000000"/>
                </a:solidFill>
                <a:effectLst/>
              </a:rPr>
              <a:t>sayede</a:t>
            </a:r>
            <a:r>
              <a:rPr lang="en-US" b="0" i="0" u="none" strike="noStrike" dirty="0">
                <a:solidFill>
                  <a:srgbClr val="000000"/>
                </a:solidFill>
                <a:effectLst/>
              </a:rPr>
              <a:t>, </a:t>
            </a:r>
            <a:r>
              <a:rPr lang="en-US" b="0" i="0" u="none" strike="noStrike" dirty="0" err="1">
                <a:solidFill>
                  <a:srgbClr val="000000"/>
                </a:solidFill>
                <a:effectLst/>
              </a:rPr>
              <a:t>metinlerin</a:t>
            </a:r>
            <a:r>
              <a:rPr lang="en-US" b="0" i="0" u="none" strike="noStrike" dirty="0">
                <a:solidFill>
                  <a:srgbClr val="000000"/>
                </a:solidFill>
                <a:effectLst/>
              </a:rPr>
              <a:t> </a:t>
            </a:r>
            <a:r>
              <a:rPr lang="en-US" b="0" i="0" u="none" strike="noStrike" dirty="0" err="1">
                <a:solidFill>
                  <a:srgbClr val="000000"/>
                </a:solidFill>
                <a:effectLst/>
              </a:rPr>
              <a:t>birbirine</a:t>
            </a:r>
            <a:r>
              <a:rPr lang="en-US" b="0" i="0" u="none" strike="noStrike" dirty="0">
                <a:solidFill>
                  <a:srgbClr val="000000"/>
                </a:solidFill>
                <a:effectLst/>
              </a:rPr>
              <a:t> ne </a:t>
            </a:r>
            <a:r>
              <a:rPr lang="en-US" b="0" i="0" u="none" strike="noStrike" dirty="0" err="1">
                <a:solidFill>
                  <a:srgbClr val="000000"/>
                </a:solidFill>
                <a:effectLst/>
              </a:rPr>
              <a:t>kadar</a:t>
            </a:r>
            <a:r>
              <a:rPr lang="en-US" b="0" i="0" u="none" strike="noStrike" dirty="0">
                <a:solidFill>
                  <a:srgbClr val="000000"/>
                </a:solidFill>
                <a:effectLst/>
              </a:rPr>
              <a:t> </a:t>
            </a:r>
            <a:r>
              <a:rPr lang="en-US" b="0" i="0" u="none" strike="noStrike" dirty="0" err="1">
                <a:solidFill>
                  <a:srgbClr val="000000"/>
                </a:solidFill>
                <a:effectLst/>
              </a:rPr>
              <a:t>benzediğini</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hangi </a:t>
            </a:r>
            <a:r>
              <a:rPr lang="en-US" b="0" i="0" u="none" strike="noStrike" dirty="0" err="1">
                <a:solidFill>
                  <a:srgbClr val="000000"/>
                </a:solidFill>
                <a:effectLst/>
              </a:rPr>
              <a:t>konulardan</a:t>
            </a:r>
            <a:r>
              <a:rPr lang="en-US" b="0" i="0" u="none" strike="noStrike" dirty="0">
                <a:solidFill>
                  <a:srgbClr val="000000"/>
                </a:solidFill>
                <a:effectLst/>
              </a:rPr>
              <a:t> </a:t>
            </a:r>
            <a:r>
              <a:rPr lang="en-US" b="0" i="0" u="none" strike="noStrike" dirty="0" err="1">
                <a:solidFill>
                  <a:srgbClr val="000000"/>
                </a:solidFill>
                <a:effectLst/>
              </a:rPr>
              <a:t>bahsettiğini</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kolay</a:t>
            </a:r>
            <a:r>
              <a:rPr lang="en-US" b="0" i="0" u="none" strike="noStrike" dirty="0">
                <a:solidFill>
                  <a:srgbClr val="000000"/>
                </a:solidFill>
                <a:effectLst/>
              </a:rPr>
              <a:t> </a:t>
            </a:r>
            <a:r>
              <a:rPr lang="en-US" b="0" i="0" u="none" strike="noStrike" dirty="0" err="1">
                <a:solidFill>
                  <a:srgbClr val="000000"/>
                </a:solidFill>
                <a:effectLst/>
              </a:rPr>
              <a:t>analiz</a:t>
            </a:r>
            <a:r>
              <a:rPr lang="en-US" b="0" i="0" u="none" strike="noStrike" dirty="0">
                <a:solidFill>
                  <a:srgbClr val="000000"/>
                </a:solidFill>
                <a:effectLst/>
              </a:rPr>
              <a:t> </a:t>
            </a:r>
            <a:r>
              <a:rPr lang="en-US" b="0" i="0" u="none" strike="noStrike" dirty="0" err="1">
                <a:solidFill>
                  <a:srgbClr val="000000"/>
                </a:solidFill>
                <a:effectLst/>
              </a:rPr>
              <a:t>edebiliriz</a:t>
            </a:r>
            <a:r>
              <a:rPr lang="en-US" b="0" i="0" u="none" strike="noStrike" dirty="0">
                <a:solidFill>
                  <a:srgbClr val="000000"/>
                </a:solidFill>
                <a:effectLst/>
              </a:rPr>
              <a:t>.</a:t>
            </a:r>
          </a:p>
          <a:p>
            <a:pPr algn="l"/>
            <a:r>
              <a:rPr lang="en-US" b="1" i="0" u="none" strike="noStrike" dirty="0" err="1">
                <a:solidFill>
                  <a:srgbClr val="000000"/>
                </a:solidFill>
                <a:effectLst/>
              </a:rPr>
              <a:t>Farkı</a:t>
            </a:r>
            <a:r>
              <a:rPr lang="en-US" b="1" i="0" u="none" strike="noStrike" dirty="0">
                <a:solidFill>
                  <a:srgbClr val="000000"/>
                </a:solidFill>
                <a:effectLst/>
              </a:rPr>
              <a:t> </a:t>
            </a:r>
            <a:r>
              <a:rPr lang="en-US" b="1" i="0" u="none" strike="noStrike" dirty="0" err="1">
                <a:solidFill>
                  <a:srgbClr val="000000"/>
                </a:solidFill>
                <a:effectLst/>
              </a:rPr>
              <a:t>Nedir</a:t>
            </a:r>
            <a:r>
              <a:rPr lang="en-US" b="1" i="0" u="none" strike="noStrike" dirty="0">
                <a:solidFill>
                  <a:srgbClr val="000000"/>
                </a:solidFill>
                <a:effectLst/>
              </a:rPr>
              <a:t>?</a:t>
            </a:r>
          </a:p>
          <a:p>
            <a:pPr algn="l">
              <a:buFont typeface="Arial" panose="020B0604020202020204" pitchFamily="34" charset="0"/>
              <a:buChar char="•"/>
            </a:pPr>
            <a:r>
              <a:rPr lang="en-US" b="1" i="0" u="none" strike="noStrike" dirty="0" err="1">
                <a:solidFill>
                  <a:srgbClr val="000000"/>
                </a:solidFill>
                <a:effectLst/>
              </a:rPr>
              <a:t>Kapsam</a:t>
            </a:r>
            <a:r>
              <a:rPr lang="en-US" b="1" i="0" u="none" strike="noStrike" dirty="0">
                <a:solidFill>
                  <a:srgbClr val="000000"/>
                </a:solidFill>
                <a:effectLst/>
              </a:rPr>
              <a:t>:</a:t>
            </a:r>
            <a:r>
              <a:rPr lang="en-US" b="0" i="0" u="none" strike="noStrike" dirty="0">
                <a:solidFill>
                  <a:srgbClr val="000000"/>
                </a:solidFill>
                <a:effectLst/>
              </a:rPr>
              <a:t> Word2Vec </a:t>
            </a:r>
            <a:r>
              <a:rPr lang="en-US" b="0" i="0" u="none" strike="noStrike" dirty="0" err="1">
                <a:solidFill>
                  <a:srgbClr val="000000"/>
                </a:solidFill>
                <a:effectLst/>
              </a:rPr>
              <a:t>sadece</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anlamaya</a:t>
            </a:r>
            <a:r>
              <a:rPr lang="en-US" b="0" i="0" u="none" strike="noStrike" dirty="0">
                <a:solidFill>
                  <a:srgbClr val="000000"/>
                </a:solidFill>
                <a:effectLst/>
              </a:rPr>
              <a:t> </a:t>
            </a:r>
            <a:r>
              <a:rPr lang="en-US" b="0" i="0" u="none" strike="noStrike" dirty="0" err="1">
                <a:solidFill>
                  <a:srgbClr val="000000"/>
                </a:solidFill>
                <a:effectLst/>
              </a:rPr>
              <a:t>odaklanırken</a:t>
            </a:r>
            <a:r>
              <a:rPr lang="en-US" b="0" i="0" u="none" strike="noStrike" dirty="0">
                <a:solidFill>
                  <a:srgbClr val="000000"/>
                </a:solidFill>
                <a:effectLst/>
              </a:rPr>
              <a:t>, Doc2Vec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paragrafı</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belgeyi</a:t>
            </a:r>
            <a:r>
              <a:rPr lang="en-US" b="0" i="0" u="none" strike="noStrike" dirty="0">
                <a:solidFill>
                  <a:srgbClr val="000000"/>
                </a:solidFill>
                <a:effectLst/>
              </a:rPr>
              <a:t> </a:t>
            </a:r>
            <a:r>
              <a:rPr lang="en-US" b="0" i="0" u="none" strike="noStrike" dirty="0" err="1">
                <a:solidFill>
                  <a:srgbClr val="000000"/>
                </a:solidFill>
                <a:effectLst/>
              </a:rPr>
              <a:t>anlamaya</a:t>
            </a:r>
            <a:r>
              <a:rPr lang="en-US" b="0" i="0" u="none" strike="noStrike" dirty="0">
                <a:solidFill>
                  <a:srgbClr val="000000"/>
                </a:solidFill>
                <a:effectLst/>
              </a:rPr>
              <a:t> </a:t>
            </a:r>
            <a:r>
              <a:rPr lang="en-US" b="0" i="0" u="none" strike="noStrike" dirty="0" err="1">
                <a:solidFill>
                  <a:srgbClr val="000000"/>
                </a:solidFill>
                <a:effectLst/>
              </a:rPr>
              <a:t>çalışır</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err="1">
                <a:solidFill>
                  <a:srgbClr val="000000"/>
                </a:solidFill>
                <a:effectLst/>
              </a:rPr>
              <a:t>Kullanım</a:t>
            </a:r>
            <a:r>
              <a:rPr lang="en-US" b="1" i="0" u="none" strike="noStrike" dirty="0">
                <a:solidFill>
                  <a:srgbClr val="000000"/>
                </a:solidFill>
                <a:effectLst/>
              </a:rPr>
              <a:t> </a:t>
            </a:r>
            <a:r>
              <a:rPr lang="en-US" b="1" i="0" u="none" strike="noStrike" dirty="0" err="1">
                <a:solidFill>
                  <a:srgbClr val="000000"/>
                </a:solidFill>
                <a:effectLst/>
              </a:rPr>
              <a:t>Alanı</a:t>
            </a:r>
            <a:r>
              <a:rPr lang="en-US" b="1" i="0" u="none" strike="noStrike" dirty="0">
                <a:solidFill>
                  <a:srgbClr val="000000"/>
                </a:solidFill>
                <a:effectLst/>
              </a:rPr>
              <a:t>:</a:t>
            </a:r>
            <a:r>
              <a:rPr lang="en-US" b="0" i="0" u="none" strike="noStrike" dirty="0">
                <a:solidFill>
                  <a:srgbClr val="000000"/>
                </a:solidFill>
                <a:effectLst/>
              </a:rPr>
              <a:t> Word2Vec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küçük</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belirli</a:t>
            </a:r>
            <a:r>
              <a:rPr lang="en-US" b="0" i="0" u="none" strike="noStrike" dirty="0">
                <a:solidFill>
                  <a:srgbClr val="000000"/>
                </a:solidFill>
                <a:effectLst/>
              </a:rPr>
              <a:t> </a:t>
            </a:r>
            <a:r>
              <a:rPr lang="en-US" b="0" i="0" u="none" strike="noStrike" dirty="0" err="1">
                <a:solidFill>
                  <a:srgbClr val="000000"/>
                </a:solidFill>
                <a:effectLst/>
              </a:rPr>
              <a:t>anlam</a:t>
            </a:r>
            <a:r>
              <a:rPr lang="en-US" b="0" i="0" u="none" strike="noStrike" dirty="0">
                <a:solidFill>
                  <a:srgbClr val="000000"/>
                </a:solidFill>
                <a:effectLst/>
              </a:rPr>
              <a:t> </a:t>
            </a:r>
            <a:r>
              <a:rPr lang="en-US" b="0" i="0" u="none" strike="noStrike" dirty="0" err="1">
                <a:solidFill>
                  <a:srgbClr val="000000"/>
                </a:solidFill>
                <a:effectLst/>
              </a:rPr>
              <a:t>ilişkilerini</a:t>
            </a:r>
            <a:r>
              <a:rPr lang="en-US" b="0" i="0" u="none" strike="noStrike" dirty="0">
                <a:solidFill>
                  <a:srgbClr val="000000"/>
                </a:solidFill>
                <a:effectLst/>
              </a:rPr>
              <a:t> </a:t>
            </a:r>
            <a:r>
              <a:rPr lang="en-US" b="0" i="0" u="none" strike="noStrike" dirty="0" err="1">
                <a:solidFill>
                  <a:srgbClr val="000000"/>
                </a:solidFill>
                <a:effectLst/>
              </a:rPr>
              <a:t>öğrenmek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idealdir</a:t>
            </a:r>
            <a:r>
              <a:rPr lang="en-US" b="0" i="0" u="none" strike="noStrike" dirty="0">
                <a:solidFill>
                  <a:srgbClr val="000000"/>
                </a:solidFill>
                <a:effectLst/>
              </a:rPr>
              <a:t>. Doc2Vec </a:t>
            </a:r>
            <a:r>
              <a:rPr lang="en-US" b="0" i="0" u="none" strike="noStrike" dirty="0" err="1">
                <a:solidFill>
                  <a:srgbClr val="000000"/>
                </a:solidFill>
                <a:effectLst/>
              </a:rPr>
              <a:t>ise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hikaye</a:t>
            </a:r>
            <a:r>
              <a:rPr lang="en-US" b="0" i="0" u="none" strike="noStrike" dirty="0">
                <a:solidFill>
                  <a:srgbClr val="000000"/>
                </a:solidFill>
                <a:effectLst/>
              </a:rPr>
              <a:t>, </a:t>
            </a:r>
            <a:r>
              <a:rPr lang="en-US" b="0" i="0" u="none" strike="noStrike" dirty="0" err="1">
                <a:solidFill>
                  <a:srgbClr val="000000"/>
                </a:solidFill>
                <a:effectLst/>
              </a:rPr>
              <a:t>makale</a:t>
            </a:r>
            <a:r>
              <a:rPr lang="en-US" b="0" i="0" u="none" strike="noStrike" dirty="0">
                <a:solidFill>
                  <a:srgbClr val="000000"/>
                </a:solidFill>
                <a:effectLst/>
              </a:rPr>
              <a:t> </a:t>
            </a:r>
            <a:r>
              <a:rPr lang="en-US" b="0" i="0" u="none" strike="noStrike" dirty="0" err="1">
                <a:solidFill>
                  <a:srgbClr val="000000"/>
                </a:solidFill>
                <a:effectLst/>
              </a:rPr>
              <a:t>ya</a:t>
            </a:r>
            <a:r>
              <a:rPr lang="en-US" b="0" i="0" u="none" strike="noStrike" dirty="0">
                <a:solidFill>
                  <a:srgbClr val="000000"/>
                </a:solidFill>
                <a:effectLst/>
              </a:rPr>
              <a:t> da </a:t>
            </a:r>
            <a:r>
              <a:rPr lang="en-US" b="0" i="0" u="none" strike="noStrike" dirty="0" err="1">
                <a:solidFill>
                  <a:srgbClr val="000000"/>
                </a:solidFill>
                <a:effectLst/>
              </a:rPr>
              <a:t>herhangi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uzun</a:t>
            </a:r>
            <a:r>
              <a:rPr lang="en-US" b="0" i="0" u="none" strike="noStrike" dirty="0">
                <a:solidFill>
                  <a:srgbClr val="000000"/>
                </a:solidFill>
                <a:effectLst/>
              </a:rPr>
              <a:t> </a:t>
            </a:r>
            <a:r>
              <a:rPr lang="en-US" b="0" i="0" u="none" strike="noStrike" dirty="0" err="1">
                <a:solidFill>
                  <a:srgbClr val="000000"/>
                </a:solidFill>
                <a:effectLst/>
              </a:rPr>
              <a:t>metni</a:t>
            </a:r>
            <a:r>
              <a:rPr lang="en-US" b="0" i="0" u="none" strike="noStrike" dirty="0">
                <a:solidFill>
                  <a:srgbClr val="000000"/>
                </a:solidFill>
                <a:effectLst/>
              </a:rPr>
              <a:t> </a:t>
            </a:r>
            <a:r>
              <a:rPr lang="en-US" b="0" i="0" u="none" strike="noStrike" dirty="0" err="1">
                <a:solidFill>
                  <a:srgbClr val="000000"/>
                </a:solidFill>
                <a:effectLst/>
              </a:rPr>
              <a:t>özetlemek</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anlamını</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etmek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kullanılır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a:solidFill>
                  <a:srgbClr val="000000"/>
                </a:solidFill>
                <a:effectLst/>
              </a:rPr>
              <a:t> </a:t>
            </a:r>
            <a:endParaRPr lang="en-US" b="0" i="0" u="none" strike="noStrike" dirty="0">
              <a:solidFill>
                <a:srgbClr val="000000"/>
              </a:solidFill>
              <a:effectLst/>
            </a:endParaRP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1. **</a:t>
            </a:r>
            <a:r>
              <a:rPr lang="en-US" b="0" i="0" u="none" strike="noStrike" dirty="0" err="1">
                <a:solidFill>
                  <a:srgbClr val="000000"/>
                </a:solidFill>
                <a:effectLst/>
              </a:rPr>
              <a:t>Amaç</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**Word2Vec**: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vektörler</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eder</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bağlamlarını</a:t>
            </a:r>
            <a:r>
              <a:rPr lang="en-US" b="0" i="0" u="none" strike="noStrike" dirty="0">
                <a:solidFill>
                  <a:srgbClr val="000000"/>
                </a:solidFill>
                <a:effectLst/>
              </a:rPr>
              <a:t> </a:t>
            </a:r>
            <a:r>
              <a:rPr lang="en-US" b="0" i="0" u="none" strike="noStrike" dirty="0" err="1">
                <a:solidFill>
                  <a:srgbClr val="000000"/>
                </a:solidFill>
                <a:effectLst/>
              </a:rPr>
              <a:t>göz</a:t>
            </a:r>
            <a:r>
              <a:rPr lang="en-US" b="0" i="0" u="none" strike="noStrike" dirty="0">
                <a:solidFill>
                  <a:srgbClr val="000000"/>
                </a:solidFill>
                <a:effectLst/>
              </a:rPr>
              <a:t> </a:t>
            </a:r>
            <a:r>
              <a:rPr lang="en-US" b="0" i="0" u="none" strike="noStrike" dirty="0" err="1">
                <a:solidFill>
                  <a:srgbClr val="000000"/>
                </a:solidFill>
                <a:effectLst/>
              </a:rPr>
              <a:t>önünde</a:t>
            </a:r>
            <a:r>
              <a:rPr lang="en-US" b="0" i="0" u="none" strike="noStrike" dirty="0">
                <a:solidFill>
                  <a:srgbClr val="000000"/>
                </a:solidFill>
                <a:effectLst/>
              </a:rPr>
              <a:t> </a:t>
            </a:r>
            <a:r>
              <a:rPr lang="en-US" b="0" i="0" u="none" strike="noStrike" dirty="0" err="1">
                <a:solidFill>
                  <a:srgbClr val="000000"/>
                </a:solidFill>
                <a:effectLst/>
              </a:rPr>
              <a:t>bulundurarak</a:t>
            </a:r>
            <a:r>
              <a:rPr lang="en-US" b="0" i="0" u="none" strike="noStrike" dirty="0">
                <a:solidFill>
                  <a:srgbClr val="000000"/>
                </a:solidFill>
                <a:effectLst/>
              </a:rPr>
              <a:t> her </a:t>
            </a:r>
            <a:r>
              <a:rPr lang="en-US" b="0" i="0" u="none" strike="noStrike" dirty="0" err="1">
                <a:solidFill>
                  <a:srgbClr val="000000"/>
                </a:solidFill>
                <a:effectLst/>
              </a:rPr>
              <a:t>kelimeye</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atar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kelimeler</a:t>
            </a:r>
            <a:r>
              <a:rPr lang="en-US" b="0" i="0" u="none" strike="noStrike" dirty="0">
                <a:solidFill>
                  <a:srgbClr val="000000"/>
                </a:solidFill>
                <a:effectLst/>
              </a:rPr>
              <a:t> </a:t>
            </a:r>
            <a:r>
              <a:rPr lang="en-US" b="0" i="0" u="none" strike="noStrike" dirty="0" err="1">
                <a:solidFill>
                  <a:srgbClr val="000000"/>
                </a:solidFill>
                <a:effectLst/>
              </a:rPr>
              <a:t>arasındaki</a:t>
            </a:r>
            <a:r>
              <a:rPr lang="en-US" b="0" i="0" u="none" strike="noStrike" dirty="0">
                <a:solidFill>
                  <a:srgbClr val="000000"/>
                </a:solidFill>
                <a:effectLst/>
              </a:rPr>
              <a:t> </a:t>
            </a:r>
            <a:r>
              <a:rPr lang="en-US" b="0" i="0" u="none" strike="noStrike" dirty="0" err="1">
                <a:solidFill>
                  <a:srgbClr val="000000"/>
                </a:solidFill>
                <a:effectLst/>
              </a:rPr>
              <a:t>benzerlikleri</a:t>
            </a:r>
            <a:r>
              <a:rPr lang="en-US" b="0" i="0" u="none" strike="noStrike" dirty="0">
                <a:solidFill>
                  <a:srgbClr val="000000"/>
                </a:solidFill>
                <a:effectLst/>
              </a:rPr>
              <a:t> </a:t>
            </a:r>
            <a:r>
              <a:rPr lang="en-US" b="0" i="0" u="none" strike="noStrike" dirty="0" err="1">
                <a:solidFill>
                  <a:srgbClr val="000000"/>
                </a:solidFill>
                <a:effectLst/>
              </a:rPr>
              <a:t>yakalar</a:t>
            </a:r>
            <a:r>
              <a:rPr lang="en-US" b="0" i="0" u="none" strike="noStrike" dirty="0">
                <a:solidFill>
                  <a:srgbClr val="000000"/>
                </a:solidFill>
                <a:effectLst/>
              </a:rPr>
              <a:t>. Yani, Word2Vec’in </a:t>
            </a:r>
            <a:r>
              <a:rPr lang="en-US" b="0" i="0" u="none" strike="noStrike" dirty="0" err="1">
                <a:solidFill>
                  <a:srgbClr val="000000"/>
                </a:solidFill>
                <a:effectLst/>
              </a:rPr>
              <a:t>amacı</a:t>
            </a:r>
            <a:r>
              <a:rPr lang="en-US" b="0" i="0" u="none" strike="noStrike" dirty="0">
                <a:solidFill>
                  <a:srgbClr val="000000"/>
                </a:solidFill>
                <a:effectLst/>
              </a:rPr>
              <a:t>, </a:t>
            </a:r>
            <a:r>
              <a:rPr lang="en-US" b="0" i="0" u="none" strike="noStrike" dirty="0" err="1">
                <a:solidFill>
                  <a:srgbClr val="000000"/>
                </a:solidFill>
                <a:effectLst/>
              </a:rPr>
              <a:t>bireysel</a:t>
            </a:r>
            <a:r>
              <a:rPr lang="en-US" b="0" i="0" u="none" strike="noStrike" dirty="0">
                <a:solidFill>
                  <a:srgbClr val="000000"/>
                </a:solidFill>
                <a:effectLst/>
              </a:rPr>
              <a:t> </a:t>
            </a:r>
            <a:r>
              <a:rPr lang="en-US" b="0" i="0" u="none" strike="noStrike" dirty="0" err="1">
                <a:solidFill>
                  <a:srgbClr val="000000"/>
                </a:solidFill>
                <a:effectLst/>
              </a:rPr>
              <a:t>kelimelerin</a:t>
            </a:r>
            <a:r>
              <a:rPr lang="en-US" b="0" i="0" u="none" strike="noStrike" dirty="0">
                <a:solidFill>
                  <a:srgbClr val="000000"/>
                </a:solidFill>
                <a:effectLst/>
              </a:rPr>
              <a:t> </a:t>
            </a:r>
            <a:r>
              <a:rPr lang="en-US" b="0" i="0" u="none" strike="noStrike" dirty="0" err="1">
                <a:solidFill>
                  <a:srgbClr val="000000"/>
                </a:solidFill>
                <a:effectLst/>
              </a:rPr>
              <a:t>anlamlarını</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etmektir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**Doc2Vec**: </a:t>
            </a:r>
            <a:r>
              <a:rPr lang="en-US" b="0" i="0" u="none" strike="noStrike" dirty="0" err="1">
                <a:solidFill>
                  <a:srgbClr val="000000"/>
                </a:solidFill>
                <a:effectLst/>
              </a:rPr>
              <a:t>Cümleleri</a:t>
            </a:r>
            <a:r>
              <a:rPr lang="en-US" b="0" i="0" u="none" strike="noStrike" dirty="0">
                <a:solidFill>
                  <a:srgbClr val="000000"/>
                </a:solidFill>
                <a:effectLst/>
              </a:rPr>
              <a:t>, </a:t>
            </a:r>
            <a:r>
              <a:rPr lang="en-US" b="0" i="0" u="none" strike="noStrike" dirty="0" err="1">
                <a:solidFill>
                  <a:srgbClr val="000000"/>
                </a:solidFill>
                <a:effectLst/>
              </a:rPr>
              <a:t>paragrafları</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belgeleri</a:t>
            </a:r>
            <a:r>
              <a:rPr lang="en-US" b="0" i="0" u="none" strike="noStrike" dirty="0">
                <a:solidFill>
                  <a:srgbClr val="000000"/>
                </a:solidFill>
                <a:effectLst/>
              </a:rPr>
              <a:t> </a:t>
            </a:r>
            <a:r>
              <a:rPr lang="en-US" b="0" i="0" u="none" strike="noStrike" dirty="0" err="1">
                <a:solidFill>
                  <a:srgbClr val="000000"/>
                </a:solidFill>
                <a:effectLst/>
              </a:rPr>
              <a:t>vektörler</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eder</a:t>
            </a:r>
            <a:r>
              <a:rPr lang="en-US" b="0" i="0" u="none" strike="noStrike" dirty="0">
                <a:solidFill>
                  <a:srgbClr val="000000"/>
                </a:solidFill>
                <a:effectLst/>
              </a:rPr>
              <a:t>. </a:t>
            </a:r>
            <a:r>
              <a:rPr lang="en-US" b="0" i="0" u="none" strike="noStrike" dirty="0" err="1">
                <a:solidFill>
                  <a:srgbClr val="000000"/>
                </a:solidFill>
                <a:effectLst/>
              </a:rPr>
              <a:t>Sadece</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değil</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büyük</a:t>
            </a:r>
            <a:r>
              <a:rPr lang="en-US" b="0" i="0" u="none" strike="noStrike" dirty="0">
                <a:solidFill>
                  <a:srgbClr val="000000"/>
                </a:solidFill>
                <a:effectLst/>
              </a:rPr>
              <a:t> </a:t>
            </a:r>
            <a:r>
              <a:rPr lang="en-US" b="0" i="0" u="none" strike="noStrike" dirty="0" err="1">
                <a:solidFill>
                  <a:srgbClr val="000000"/>
                </a:solidFill>
                <a:effectLst/>
              </a:rPr>
              <a:t>metin</a:t>
            </a:r>
            <a:r>
              <a:rPr lang="en-US" b="0" i="0" u="none" strike="noStrike" dirty="0">
                <a:solidFill>
                  <a:srgbClr val="000000"/>
                </a:solidFill>
                <a:effectLst/>
              </a:rPr>
              <a:t> </a:t>
            </a:r>
            <a:r>
              <a:rPr lang="en-US" b="0" i="0" u="none" strike="noStrike" dirty="0" err="1">
                <a:solidFill>
                  <a:srgbClr val="000000"/>
                </a:solidFill>
                <a:effectLst/>
              </a:rPr>
              <a:t>birimlerini</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a:t>
            </a:r>
            <a:r>
              <a:rPr lang="en-US" b="0" i="0" u="none" strike="noStrike" dirty="0" err="1">
                <a:solidFill>
                  <a:srgbClr val="000000"/>
                </a:solidFill>
                <a:effectLst/>
              </a:rPr>
              <a:t>paragraflar</a:t>
            </a:r>
            <a:r>
              <a:rPr lang="en-US" b="0" i="0" u="none" strike="noStrike" dirty="0">
                <a:solidFill>
                  <a:srgbClr val="000000"/>
                </a:solidFill>
                <a:effectLst/>
              </a:rPr>
              <a:t> </a:t>
            </a:r>
            <a:r>
              <a:rPr lang="en-US" b="0" i="0" u="none" strike="noStrike" dirty="0" err="1">
                <a:solidFill>
                  <a:srgbClr val="000000"/>
                </a:solidFill>
                <a:effectLst/>
              </a:rPr>
              <a:t>ya</a:t>
            </a:r>
            <a:r>
              <a:rPr lang="en-US" b="0" i="0" u="none" strike="noStrike" dirty="0">
                <a:solidFill>
                  <a:srgbClr val="000000"/>
                </a:solidFill>
                <a:effectLst/>
              </a:rPr>
              <a:t> da </a:t>
            </a:r>
            <a:r>
              <a:rPr lang="en-US" b="0" i="0" u="none" strike="noStrike" dirty="0" err="1">
                <a:solidFill>
                  <a:srgbClr val="000000"/>
                </a:solidFill>
                <a:effectLst/>
              </a:rPr>
              <a:t>belgeler</a:t>
            </a:r>
            <a:r>
              <a:rPr lang="en-US" b="0" i="0" u="none" strike="noStrike" dirty="0">
                <a:solidFill>
                  <a:srgbClr val="000000"/>
                </a:solidFill>
                <a:effectLst/>
              </a:rPr>
              <a:t>) </a:t>
            </a:r>
            <a:r>
              <a:rPr lang="en-US" b="0" i="0" u="none" strike="noStrike" dirty="0" err="1">
                <a:solidFill>
                  <a:srgbClr val="000000"/>
                </a:solidFill>
                <a:effectLst/>
              </a:rPr>
              <a:t>anlamlı</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olarak</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eder</a:t>
            </a:r>
            <a:r>
              <a:rPr lang="en-US" b="0" i="0" u="none" strike="noStrike" dirty="0">
                <a:solidFill>
                  <a:srgbClr val="000000"/>
                </a:solidFill>
                <a:effectLst/>
              </a:rPr>
              <a:t>. Bu, Doc2Vec’in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uzun</a:t>
            </a:r>
            <a:r>
              <a:rPr lang="en-US" b="0" i="0" u="none" strike="noStrike" dirty="0">
                <a:solidFill>
                  <a:srgbClr val="000000"/>
                </a:solidFill>
                <a:effectLst/>
              </a:rPr>
              <a:t> </a:t>
            </a:r>
            <a:r>
              <a:rPr lang="en-US" b="0" i="0" u="none" strike="noStrike" dirty="0" err="1">
                <a:solidFill>
                  <a:srgbClr val="000000"/>
                </a:solidFill>
                <a:effectLst/>
              </a:rPr>
              <a:t>metin</a:t>
            </a:r>
            <a:r>
              <a:rPr lang="en-US" b="0" i="0" u="none" strike="noStrike" dirty="0">
                <a:solidFill>
                  <a:srgbClr val="000000"/>
                </a:solidFill>
                <a:effectLst/>
              </a:rPr>
              <a:t> </a:t>
            </a:r>
            <a:r>
              <a:rPr lang="en-US" b="0" i="0" u="none" strike="noStrike" dirty="0" err="1">
                <a:solidFill>
                  <a:srgbClr val="000000"/>
                </a:solidFill>
                <a:effectLst/>
              </a:rPr>
              <a:t>parçalarının</a:t>
            </a:r>
            <a:r>
              <a:rPr lang="en-US" b="0" i="0" u="none" strike="noStrike" dirty="0">
                <a:solidFill>
                  <a:srgbClr val="000000"/>
                </a:solidFill>
                <a:effectLst/>
              </a:rPr>
              <a:t> </a:t>
            </a:r>
            <a:r>
              <a:rPr lang="en-US" b="0" i="0" u="none" strike="noStrike" dirty="0" err="1">
                <a:solidFill>
                  <a:srgbClr val="000000"/>
                </a:solidFill>
                <a:effectLst/>
              </a:rPr>
              <a:t>anlamını</a:t>
            </a:r>
            <a:r>
              <a:rPr lang="en-US" b="0" i="0" u="none" strike="noStrike" dirty="0">
                <a:solidFill>
                  <a:srgbClr val="000000"/>
                </a:solidFill>
                <a:effectLst/>
              </a:rPr>
              <a:t> </a:t>
            </a:r>
            <a:r>
              <a:rPr lang="en-US" b="0" i="0" u="none" strike="noStrike" dirty="0" err="1">
                <a:solidFill>
                  <a:srgbClr val="000000"/>
                </a:solidFill>
                <a:effectLst/>
              </a:rPr>
              <a:t>yakalamasını</a:t>
            </a:r>
            <a:r>
              <a:rPr lang="en-US" b="0" i="0" u="none" strike="noStrike" dirty="0">
                <a:solidFill>
                  <a:srgbClr val="000000"/>
                </a:solidFill>
                <a:effectLst/>
              </a:rPr>
              <a:t> </a:t>
            </a:r>
            <a:r>
              <a:rPr lang="en-US" b="0" i="0" u="none" strike="noStrike" dirty="0" err="1">
                <a:solidFill>
                  <a:srgbClr val="000000"/>
                </a:solidFill>
                <a:effectLst/>
              </a:rPr>
              <a:t>sağlar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2. **</a:t>
            </a:r>
            <a:r>
              <a:rPr lang="en-US" b="0" i="0" u="none" strike="noStrike" dirty="0" err="1">
                <a:solidFill>
                  <a:srgbClr val="000000"/>
                </a:solidFill>
                <a:effectLst/>
              </a:rPr>
              <a:t>Eğitim</a:t>
            </a:r>
            <a:r>
              <a:rPr lang="en-US" b="0" i="0" u="none" strike="noStrike" dirty="0">
                <a:solidFill>
                  <a:srgbClr val="000000"/>
                </a:solidFill>
                <a:effectLst/>
              </a:rPr>
              <a:t> </a:t>
            </a:r>
            <a:r>
              <a:rPr lang="en-US" b="0" i="0" u="none" strike="noStrike" dirty="0" err="1">
                <a:solidFill>
                  <a:srgbClr val="000000"/>
                </a:solidFill>
                <a:effectLst/>
              </a:rPr>
              <a:t>Sürecinde</a:t>
            </a:r>
            <a:r>
              <a:rPr lang="en-US" b="0" i="0" u="none" strike="noStrike" dirty="0">
                <a:solidFill>
                  <a:srgbClr val="000000"/>
                </a:solidFill>
                <a:effectLst/>
              </a:rPr>
              <a:t> </a:t>
            </a:r>
            <a:r>
              <a:rPr lang="en-US" b="0" i="0" u="none" strike="noStrike" dirty="0" err="1">
                <a:solidFill>
                  <a:srgbClr val="000000"/>
                </a:solidFill>
                <a:effectLst/>
              </a:rPr>
              <a:t>Değişiklik</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**Word2Vec**: </a:t>
            </a:r>
            <a:r>
              <a:rPr lang="en-US" b="0" i="0" u="none" strike="noStrike" dirty="0" err="1">
                <a:solidFill>
                  <a:srgbClr val="000000"/>
                </a:solidFill>
                <a:effectLst/>
              </a:rPr>
              <a:t>Eğitilirken</a:t>
            </a:r>
            <a:r>
              <a:rPr lang="en-US" b="0" i="0" u="none" strike="noStrike" dirty="0">
                <a:solidFill>
                  <a:srgbClr val="000000"/>
                </a:solidFill>
                <a:effectLst/>
              </a:rPr>
              <a:t> </a:t>
            </a:r>
            <a:r>
              <a:rPr lang="en-US" b="0" i="0" u="none" strike="noStrike" dirty="0" err="1">
                <a:solidFill>
                  <a:srgbClr val="000000"/>
                </a:solidFill>
                <a:effectLst/>
              </a:rPr>
              <a:t>kelimeler</a:t>
            </a:r>
            <a:r>
              <a:rPr lang="en-US" b="0" i="0" u="none" strike="noStrike" dirty="0">
                <a:solidFill>
                  <a:srgbClr val="000000"/>
                </a:solidFill>
                <a:effectLst/>
              </a:rPr>
              <a:t> </a:t>
            </a:r>
            <a:r>
              <a:rPr lang="en-US" b="0" i="0" u="none" strike="noStrike" dirty="0" err="1">
                <a:solidFill>
                  <a:srgbClr val="000000"/>
                </a:solidFill>
                <a:effectLst/>
              </a:rPr>
              <a:t>arasındaki</a:t>
            </a:r>
            <a:r>
              <a:rPr lang="en-US" b="0" i="0" u="none" strike="noStrike" dirty="0">
                <a:solidFill>
                  <a:srgbClr val="000000"/>
                </a:solidFill>
                <a:effectLst/>
              </a:rPr>
              <a:t> </a:t>
            </a:r>
            <a:r>
              <a:rPr lang="en-US" b="0" i="0" u="none" strike="noStrike" dirty="0" err="1">
                <a:solidFill>
                  <a:srgbClr val="000000"/>
                </a:solidFill>
                <a:effectLst/>
              </a:rPr>
              <a:t>ilişkiler</a:t>
            </a:r>
            <a:r>
              <a:rPr lang="en-US" b="0" i="0" u="none" strike="noStrike" dirty="0">
                <a:solidFill>
                  <a:srgbClr val="000000"/>
                </a:solidFill>
                <a:effectLst/>
              </a:rPr>
              <a:t> </a:t>
            </a:r>
            <a:r>
              <a:rPr lang="en-US" b="0" i="0" u="none" strike="noStrike" dirty="0" err="1">
                <a:solidFill>
                  <a:srgbClr val="000000"/>
                </a:solidFill>
                <a:effectLst/>
              </a:rPr>
              <a:t>üzerinden</a:t>
            </a:r>
            <a:r>
              <a:rPr lang="en-US" b="0" i="0" u="none" strike="noStrike" dirty="0">
                <a:solidFill>
                  <a:srgbClr val="000000"/>
                </a:solidFill>
                <a:effectLst/>
              </a:rPr>
              <a:t> </a:t>
            </a:r>
            <a:r>
              <a:rPr lang="en-US" b="0" i="0" u="none" strike="noStrike" dirty="0" err="1">
                <a:solidFill>
                  <a:srgbClr val="000000"/>
                </a:solidFill>
                <a:effectLst/>
              </a:rPr>
              <a:t>çalışır</a:t>
            </a:r>
            <a:r>
              <a:rPr lang="en-US" b="0" i="0" u="none" strike="noStrike" dirty="0">
                <a:solidFill>
                  <a:srgbClr val="000000"/>
                </a:solidFill>
                <a:effectLst/>
              </a:rPr>
              <a:t>. İki </a:t>
            </a:r>
            <a:r>
              <a:rPr lang="en-US" b="0" i="0" u="none" strike="noStrike" dirty="0" err="1">
                <a:solidFill>
                  <a:srgbClr val="000000"/>
                </a:solidFill>
                <a:effectLst/>
              </a:rPr>
              <a:t>temel</a:t>
            </a:r>
            <a:r>
              <a:rPr lang="en-US" b="0" i="0" u="none" strike="noStrike" dirty="0">
                <a:solidFill>
                  <a:srgbClr val="000000"/>
                </a:solidFill>
                <a:effectLst/>
              </a:rPr>
              <a:t> </a:t>
            </a:r>
            <a:r>
              <a:rPr lang="en-US" b="0" i="0" u="none" strike="noStrike" dirty="0" err="1">
                <a:solidFill>
                  <a:srgbClr val="000000"/>
                </a:solidFill>
                <a:effectLst/>
              </a:rPr>
              <a:t>versiyonu</a:t>
            </a:r>
            <a:r>
              <a:rPr lang="en-US" b="0" i="0" u="none" strike="noStrike" dirty="0">
                <a:solidFill>
                  <a:srgbClr val="000000"/>
                </a:solidFill>
                <a:effectLst/>
              </a:rPr>
              <a:t> </a:t>
            </a:r>
            <a:r>
              <a:rPr lang="en-US" b="0" i="0" u="none" strike="noStrike" dirty="0" err="1">
                <a:solidFill>
                  <a:srgbClr val="000000"/>
                </a:solidFill>
                <a:effectLst/>
              </a:rPr>
              <a:t>vardır</a:t>
            </a:r>
            <a:r>
              <a:rPr lang="en-US" b="0" i="0" u="none" strike="noStrike" dirty="0">
                <a:solidFill>
                  <a:srgbClr val="000000"/>
                </a:solidFill>
                <a:effectLst/>
              </a:rPr>
              <a:t>: **CBOW (Continuous Bag of Words)** </a:t>
            </a:r>
            <a:r>
              <a:rPr lang="en-US" b="0" i="0" u="none" strike="noStrike" dirty="0" err="1">
                <a:solidFill>
                  <a:srgbClr val="000000"/>
                </a:solidFill>
                <a:effectLst/>
              </a:rPr>
              <a:t>ve</a:t>
            </a:r>
            <a:r>
              <a:rPr lang="en-US" b="0" i="0" u="none" strike="noStrike" dirty="0">
                <a:solidFill>
                  <a:srgbClr val="000000"/>
                </a:solidFill>
                <a:effectLst/>
              </a:rPr>
              <a:t> **Skip-gram**. CBOW,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kelimenin</a:t>
            </a:r>
            <a:r>
              <a:rPr lang="en-US" b="0" i="0" u="none" strike="noStrike" dirty="0">
                <a:solidFill>
                  <a:srgbClr val="000000"/>
                </a:solidFill>
                <a:effectLst/>
              </a:rPr>
              <a:t> </a:t>
            </a:r>
            <a:r>
              <a:rPr lang="en-US" b="0" i="0" u="none" strike="noStrike" dirty="0" err="1">
                <a:solidFill>
                  <a:srgbClr val="000000"/>
                </a:solidFill>
                <a:effectLst/>
              </a:rPr>
              <a:t>etrafındaki</a:t>
            </a:r>
            <a:r>
              <a:rPr lang="en-US" b="0" i="0" u="none" strike="noStrike" dirty="0">
                <a:solidFill>
                  <a:srgbClr val="000000"/>
                </a:solidFill>
                <a:effectLst/>
              </a:rPr>
              <a:t> </a:t>
            </a:r>
            <a:r>
              <a:rPr lang="en-US" b="0" i="0" u="none" strike="noStrike" dirty="0" err="1">
                <a:solidFill>
                  <a:srgbClr val="000000"/>
                </a:solidFill>
                <a:effectLst/>
              </a:rPr>
              <a:t>kelimelerden</a:t>
            </a:r>
            <a:r>
              <a:rPr lang="en-US" b="0" i="0" u="none" strike="noStrike" dirty="0">
                <a:solidFill>
                  <a:srgbClr val="000000"/>
                </a:solidFill>
                <a:effectLst/>
              </a:rPr>
              <a:t> o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etmeye</a:t>
            </a:r>
            <a:r>
              <a:rPr lang="en-US" b="0" i="0" u="none" strike="noStrike" dirty="0">
                <a:solidFill>
                  <a:srgbClr val="000000"/>
                </a:solidFill>
                <a:effectLst/>
              </a:rPr>
              <a:t> </a:t>
            </a:r>
            <a:r>
              <a:rPr lang="en-US" b="0" i="0" u="none" strike="noStrike" dirty="0" err="1">
                <a:solidFill>
                  <a:srgbClr val="000000"/>
                </a:solidFill>
                <a:effectLst/>
              </a:rPr>
              <a:t>çalışırken</a:t>
            </a:r>
            <a:r>
              <a:rPr lang="en-US" b="0" i="0" u="none" strike="noStrike" dirty="0">
                <a:solidFill>
                  <a:srgbClr val="000000"/>
                </a:solidFill>
                <a:effectLst/>
              </a:rPr>
              <a:t>, Skip-gram tam </a:t>
            </a:r>
            <a:r>
              <a:rPr lang="en-US" b="0" i="0" u="none" strike="noStrike" dirty="0" err="1">
                <a:solidFill>
                  <a:srgbClr val="000000"/>
                </a:solidFill>
                <a:effectLst/>
              </a:rPr>
              <a:t>tersini</a:t>
            </a:r>
            <a:r>
              <a:rPr lang="en-US" b="0" i="0" u="none" strike="noStrike" dirty="0">
                <a:solidFill>
                  <a:srgbClr val="000000"/>
                </a:solidFill>
                <a:effectLst/>
              </a:rPr>
              <a:t> </a:t>
            </a:r>
            <a:r>
              <a:rPr lang="en-US" b="0" i="0" u="none" strike="noStrike" dirty="0" err="1">
                <a:solidFill>
                  <a:srgbClr val="000000"/>
                </a:solidFill>
                <a:effectLst/>
              </a:rPr>
              <a:t>yapar</a:t>
            </a:r>
            <a:r>
              <a:rPr lang="en-US" b="0" i="0" u="none" strike="noStrike" dirty="0">
                <a:solidFill>
                  <a:srgbClr val="000000"/>
                </a:solidFill>
                <a:effectLst/>
              </a:rPr>
              <a:t>; </a:t>
            </a:r>
            <a:r>
              <a:rPr lang="en-US" b="0" i="0" u="none" strike="noStrike" dirty="0" err="1">
                <a:solidFill>
                  <a:srgbClr val="000000"/>
                </a:solidFill>
                <a:effectLst/>
              </a:rPr>
              <a:t>yani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kelimeden</a:t>
            </a:r>
            <a:r>
              <a:rPr lang="en-US" b="0" i="0" u="none" strike="noStrike" dirty="0">
                <a:solidFill>
                  <a:srgbClr val="000000"/>
                </a:solidFill>
                <a:effectLst/>
              </a:rPr>
              <a:t> </a:t>
            </a:r>
            <a:r>
              <a:rPr lang="en-US" b="0" i="0" u="none" strike="noStrike" dirty="0" err="1">
                <a:solidFill>
                  <a:srgbClr val="000000"/>
                </a:solidFill>
                <a:effectLst/>
              </a:rPr>
              <a:t>çevresindeki</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etmeye</a:t>
            </a:r>
            <a:r>
              <a:rPr lang="en-US" b="0" i="0" u="none" strike="noStrike" dirty="0">
                <a:solidFill>
                  <a:srgbClr val="000000"/>
                </a:solidFill>
                <a:effectLst/>
              </a:rPr>
              <a:t> </a:t>
            </a:r>
            <a:r>
              <a:rPr lang="en-US" b="0" i="0" u="none" strike="noStrike" dirty="0" err="1">
                <a:solidFill>
                  <a:srgbClr val="000000"/>
                </a:solidFill>
                <a:effectLst/>
              </a:rPr>
              <a:t>çalışır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**Doc2Vec**: Word2Vec’in CBOW </a:t>
            </a:r>
            <a:r>
              <a:rPr lang="en-US" b="0" i="0" u="none" strike="noStrike" dirty="0" err="1">
                <a:solidFill>
                  <a:srgbClr val="000000"/>
                </a:solidFill>
                <a:effectLst/>
              </a:rPr>
              <a:t>ve</a:t>
            </a:r>
            <a:r>
              <a:rPr lang="en-US" b="0" i="0" u="none" strike="noStrike" dirty="0">
                <a:solidFill>
                  <a:srgbClr val="000000"/>
                </a:solidFill>
                <a:effectLst/>
              </a:rPr>
              <a:t> Skip-gram </a:t>
            </a:r>
            <a:r>
              <a:rPr lang="en-US" b="0" i="0" u="none" strike="noStrike" dirty="0" err="1">
                <a:solidFill>
                  <a:srgbClr val="000000"/>
                </a:solidFill>
                <a:effectLst/>
              </a:rPr>
              <a:t>algoritmalarını</a:t>
            </a:r>
            <a:r>
              <a:rPr lang="en-US" b="0" i="0" u="none" strike="noStrike" dirty="0">
                <a:solidFill>
                  <a:srgbClr val="000000"/>
                </a:solidFill>
                <a:effectLst/>
              </a:rPr>
              <a:t> </a:t>
            </a:r>
            <a:r>
              <a:rPr lang="en-US" b="0" i="0" u="none" strike="noStrike" dirty="0" err="1">
                <a:solidFill>
                  <a:srgbClr val="000000"/>
                </a:solidFill>
                <a:effectLst/>
              </a:rPr>
              <a:t>genişleterek</a:t>
            </a:r>
            <a:r>
              <a:rPr lang="en-US" b="0" i="0" u="none" strike="noStrike" dirty="0">
                <a:solidFill>
                  <a:srgbClr val="000000"/>
                </a:solidFill>
                <a:effectLst/>
              </a:rPr>
              <a:t>, </a:t>
            </a:r>
            <a:r>
              <a:rPr lang="en-US" b="0" i="0" u="none" strike="noStrike" dirty="0" err="1">
                <a:solidFill>
                  <a:srgbClr val="000000"/>
                </a:solidFill>
                <a:effectLst/>
              </a:rPr>
              <a:t>belge</a:t>
            </a:r>
            <a:r>
              <a:rPr lang="en-US" b="0" i="0" u="none" strike="noStrike" dirty="0">
                <a:solidFill>
                  <a:srgbClr val="000000"/>
                </a:solidFill>
                <a:effectLst/>
              </a:rPr>
              <a:t> </a:t>
            </a:r>
            <a:r>
              <a:rPr lang="en-US" b="0" i="0" u="none" strike="noStrike" dirty="0" err="1">
                <a:solidFill>
                  <a:srgbClr val="000000"/>
                </a:solidFill>
                <a:effectLst/>
              </a:rPr>
              <a:t>kimliklerini</a:t>
            </a:r>
            <a:r>
              <a:rPr lang="en-US" b="0" i="0" u="none" strike="noStrike" dirty="0">
                <a:solidFill>
                  <a:srgbClr val="000000"/>
                </a:solidFill>
                <a:effectLst/>
              </a:rPr>
              <a:t> de </a:t>
            </a:r>
            <a:r>
              <a:rPr lang="en-US" b="0" i="0" u="none" strike="noStrike" dirty="0" err="1">
                <a:solidFill>
                  <a:srgbClr val="000000"/>
                </a:solidFill>
                <a:effectLst/>
              </a:rPr>
              <a:t>dikkate</a:t>
            </a:r>
            <a:r>
              <a:rPr lang="en-US" b="0" i="0" u="none" strike="noStrike" dirty="0">
                <a:solidFill>
                  <a:srgbClr val="000000"/>
                </a:solidFill>
                <a:effectLst/>
              </a:rPr>
              <a:t> </a:t>
            </a:r>
            <a:r>
              <a:rPr lang="en-US" b="0" i="0" u="none" strike="noStrike" dirty="0" err="1">
                <a:solidFill>
                  <a:srgbClr val="000000"/>
                </a:solidFill>
                <a:effectLst/>
              </a:rPr>
              <a:t>alır</a:t>
            </a:r>
            <a:r>
              <a:rPr lang="en-US" b="0" i="0" u="none" strike="noStrike" dirty="0">
                <a:solidFill>
                  <a:srgbClr val="000000"/>
                </a:solidFill>
                <a:effectLst/>
              </a:rPr>
              <a:t>. İki ana </a:t>
            </a:r>
            <a:r>
              <a:rPr lang="en-US" b="0" i="0" u="none" strike="noStrike" dirty="0" err="1">
                <a:solidFill>
                  <a:srgbClr val="000000"/>
                </a:solidFill>
                <a:effectLst/>
              </a:rPr>
              <a:t>varyasyonu</a:t>
            </a:r>
            <a:r>
              <a:rPr lang="en-US" b="0" i="0" u="none" strike="noStrike" dirty="0">
                <a:solidFill>
                  <a:srgbClr val="000000"/>
                </a:solidFill>
                <a:effectLst/>
              </a:rPr>
              <a:t> </a:t>
            </a:r>
            <a:r>
              <a:rPr lang="en-US" b="0" i="0" u="none" strike="noStrike" dirty="0" err="1">
                <a:solidFill>
                  <a:srgbClr val="000000"/>
                </a:solidFill>
                <a:effectLst/>
              </a:rPr>
              <a:t>vardır</a:t>
            </a:r>
            <a:r>
              <a:rPr lang="en-US" b="0" i="0" u="none" strike="noStrike" dirty="0">
                <a:solidFill>
                  <a:srgbClr val="000000"/>
                </a:solidFill>
                <a:effectLst/>
              </a:rPr>
              <a:t>: **Distributed Memory (DM)** </a:t>
            </a:r>
            <a:r>
              <a:rPr lang="en-US" b="0" i="0" u="none" strike="noStrike" dirty="0" err="1">
                <a:solidFill>
                  <a:srgbClr val="000000"/>
                </a:solidFill>
                <a:effectLst/>
              </a:rPr>
              <a:t>ve</a:t>
            </a:r>
            <a:r>
              <a:rPr lang="en-US" b="0" i="0" u="none" strike="noStrike" dirty="0">
                <a:solidFill>
                  <a:srgbClr val="000000"/>
                </a:solidFill>
                <a:effectLst/>
              </a:rPr>
              <a:t> **Distributed Bag of Words (DBOW)**:</a:t>
            </a:r>
          </a:p>
          <a:p>
            <a:pPr algn="l">
              <a:buFont typeface="Arial" panose="020B0604020202020204" pitchFamily="34" charset="0"/>
              <a:buChar char="•"/>
            </a:pPr>
            <a:r>
              <a:rPr lang="en-US" b="0" i="0" u="none" strike="noStrike" dirty="0">
                <a:solidFill>
                  <a:srgbClr val="000000"/>
                </a:solidFill>
                <a:effectLst/>
              </a:rPr>
              <a:t>     - **Distributed Memory (DM)**: </a:t>
            </a:r>
            <a:r>
              <a:rPr lang="en-US" b="0" i="0" u="none" strike="noStrike" dirty="0" err="1">
                <a:solidFill>
                  <a:srgbClr val="000000"/>
                </a:solidFill>
                <a:effectLst/>
              </a:rPr>
              <a:t>Metni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belirli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belge</a:t>
            </a:r>
            <a:r>
              <a:rPr lang="en-US" b="0" i="0" u="none" strike="noStrike" dirty="0">
                <a:solidFill>
                  <a:srgbClr val="000000"/>
                </a:solidFill>
                <a:effectLst/>
              </a:rPr>
              <a:t> </a:t>
            </a:r>
            <a:r>
              <a:rPr lang="en-US" b="0" i="0" u="none" strike="noStrike" dirty="0" err="1">
                <a:solidFill>
                  <a:srgbClr val="000000"/>
                </a:solidFill>
                <a:effectLst/>
              </a:rPr>
              <a:t>kimliği</a:t>
            </a:r>
            <a:r>
              <a:rPr lang="en-US" b="0" i="0" u="none" strike="noStrike" dirty="0">
                <a:solidFill>
                  <a:srgbClr val="000000"/>
                </a:solidFill>
                <a:effectLst/>
              </a:rPr>
              <a:t> </a:t>
            </a:r>
            <a:r>
              <a:rPr lang="en-US" b="0" i="0" u="none" strike="noStrike" dirty="0" err="1">
                <a:solidFill>
                  <a:srgbClr val="000000"/>
                </a:solidFill>
                <a:effectLst/>
              </a:rPr>
              <a:t>vektörü</a:t>
            </a:r>
            <a:r>
              <a:rPr lang="en-US" b="0" i="0" u="none" strike="noStrike" dirty="0">
                <a:solidFill>
                  <a:srgbClr val="000000"/>
                </a:solidFill>
                <a:effectLst/>
              </a:rPr>
              <a:t> </a:t>
            </a:r>
            <a:r>
              <a:rPr lang="en-US" b="0" i="0" u="none" strike="noStrike" dirty="0" err="1">
                <a:solidFill>
                  <a:srgbClr val="000000"/>
                </a:solidFill>
                <a:effectLst/>
              </a:rPr>
              <a:t>kullanır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o </a:t>
            </a:r>
            <a:r>
              <a:rPr lang="en-US" b="0" i="0" u="none" strike="noStrike" dirty="0" err="1">
                <a:solidFill>
                  <a:srgbClr val="000000"/>
                </a:solidFill>
                <a:effectLst/>
              </a:rPr>
              <a:t>metni</a:t>
            </a:r>
            <a:r>
              <a:rPr lang="en-US" b="0" i="0" u="none" strike="noStrike" dirty="0">
                <a:solidFill>
                  <a:srgbClr val="000000"/>
                </a:solidFill>
                <a:effectLst/>
              </a:rPr>
              <a:t> </a:t>
            </a:r>
            <a:r>
              <a:rPr lang="en-US" b="0" i="0" u="none" strike="noStrike" dirty="0" err="1">
                <a:solidFill>
                  <a:srgbClr val="000000"/>
                </a:solidFill>
                <a:effectLst/>
              </a:rPr>
              <a:t>diğerlerinden</a:t>
            </a:r>
            <a:r>
              <a:rPr lang="en-US" b="0" i="0" u="none" strike="noStrike" dirty="0">
                <a:solidFill>
                  <a:srgbClr val="000000"/>
                </a:solidFill>
                <a:effectLst/>
              </a:rPr>
              <a:t> </a:t>
            </a:r>
            <a:r>
              <a:rPr lang="en-US" b="0" i="0" u="none" strike="noStrike" dirty="0" err="1">
                <a:solidFill>
                  <a:srgbClr val="000000"/>
                </a:solidFill>
                <a:effectLst/>
              </a:rPr>
              <a:t>ayıran</a:t>
            </a:r>
            <a:r>
              <a:rPr lang="en-US" b="0" i="0" u="none" strike="noStrike" dirty="0">
                <a:solidFill>
                  <a:srgbClr val="000000"/>
                </a:solidFill>
                <a:effectLst/>
              </a:rPr>
              <a:t> </a:t>
            </a:r>
            <a:r>
              <a:rPr lang="en-US" b="0" i="0" u="none" strike="noStrike" dirty="0" err="1">
                <a:solidFill>
                  <a:srgbClr val="000000"/>
                </a:solidFill>
                <a:effectLst/>
              </a:rPr>
              <a:t>özellikleri</a:t>
            </a:r>
            <a:r>
              <a:rPr lang="en-US" b="0" i="0" u="none" strike="noStrike" dirty="0">
                <a:solidFill>
                  <a:srgbClr val="000000"/>
                </a:solidFill>
                <a:effectLst/>
              </a:rPr>
              <a:t> </a:t>
            </a:r>
            <a:r>
              <a:rPr lang="en-US" b="0" i="0" u="none" strike="noStrike" dirty="0" err="1">
                <a:solidFill>
                  <a:srgbClr val="000000"/>
                </a:solidFill>
                <a:effectLst/>
              </a:rPr>
              <a:t>öğrenir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**Distributed Bag of Words (DBOW)**: </a:t>
            </a:r>
            <a:r>
              <a:rPr lang="en-US" b="0" i="0" u="none" strike="noStrike" dirty="0" err="1">
                <a:solidFill>
                  <a:srgbClr val="000000"/>
                </a:solidFill>
                <a:effectLst/>
              </a:rPr>
              <a:t>Belgeyi</a:t>
            </a:r>
            <a:r>
              <a:rPr lang="en-US" b="0" i="0" u="none" strike="noStrike" dirty="0">
                <a:solidFill>
                  <a:srgbClr val="000000"/>
                </a:solidFill>
                <a:effectLst/>
              </a:rPr>
              <a:t> </a:t>
            </a:r>
            <a:r>
              <a:rPr lang="en-US" b="0" i="0" u="none" strike="noStrike" dirty="0" err="1">
                <a:solidFill>
                  <a:srgbClr val="000000"/>
                </a:solidFill>
                <a:effectLst/>
              </a:rPr>
              <a:t>tahmin</a:t>
            </a:r>
            <a:r>
              <a:rPr lang="en-US" b="0" i="0" u="none" strike="noStrike" dirty="0">
                <a:solidFill>
                  <a:srgbClr val="000000"/>
                </a:solidFill>
                <a:effectLst/>
              </a:rPr>
              <a:t> </a:t>
            </a:r>
            <a:r>
              <a:rPr lang="en-US" b="0" i="0" u="none" strike="noStrike" dirty="0" err="1">
                <a:solidFill>
                  <a:srgbClr val="000000"/>
                </a:solidFill>
                <a:effectLst/>
              </a:rPr>
              <a:t>etmek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yalnızca</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vektörlerini</a:t>
            </a:r>
            <a:r>
              <a:rPr lang="en-US" b="0" i="0" u="none" strike="noStrike" dirty="0">
                <a:solidFill>
                  <a:srgbClr val="000000"/>
                </a:solidFill>
                <a:effectLst/>
              </a:rPr>
              <a:t> </a:t>
            </a:r>
            <a:r>
              <a:rPr lang="en-US" b="0" i="0" u="none" strike="noStrike" dirty="0" err="1">
                <a:solidFill>
                  <a:srgbClr val="000000"/>
                </a:solidFill>
                <a:effectLst/>
              </a:rPr>
              <a:t>kullanır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böylece</a:t>
            </a:r>
            <a:r>
              <a:rPr lang="en-US" b="0" i="0" u="none" strike="noStrike" dirty="0">
                <a:solidFill>
                  <a:srgbClr val="000000"/>
                </a:solidFill>
                <a:effectLst/>
              </a:rPr>
              <a:t>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sırasını</a:t>
            </a:r>
            <a:r>
              <a:rPr lang="en-US" b="0" i="0" u="none" strike="noStrike" dirty="0">
                <a:solidFill>
                  <a:srgbClr val="000000"/>
                </a:solidFill>
                <a:effectLst/>
              </a:rPr>
              <a:t> </a:t>
            </a:r>
            <a:r>
              <a:rPr lang="en-US" b="0" i="0" u="none" strike="noStrike" dirty="0" err="1">
                <a:solidFill>
                  <a:srgbClr val="000000"/>
                </a:solidFill>
                <a:effectLst/>
              </a:rPr>
              <a:t>dikkate</a:t>
            </a:r>
            <a:r>
              <a:rPr lang="en-US" b="0" i="0" u="none" strike="noStrike" dirty="0">
                <a:solidFill>
                  <a:srgbClr val="000000"/>
                </a:solidFill>
                <a:effectLst/>
              </a:rPr>
              <a:t> </a:t>
            </a:r>
            <a:r>
              <a:rPr lang="en-US" b="0" i="0" u="none" strike="noStrike" dirty="0" err="1">
                <a:solidFill>
                  <a:srgbClr val="000000"/>
                </a:solidFill>
                <a:effectLst/>
              </a:rPr>
              <a:t>almaz</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3. **</a:t>
            </a:r>
            <a:r>
              <a:rPr lang="en-US" b="0" i="0" u="none" strike="noStrike" dirty="0" err="1">
                <a:solidFill>
                  <a:srgbClr val="000000"/>
                </a:solidFill>
                <a:effectLst/>
              </a:rPr>
              <a:t>Çıktı</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**Word2Vec**: Her </a:t>
            </a:r>
            <a:r>
              <a:rPr lang="en-US" b="0" i="0" u="none" strike="noStrike" dirty="0" err="1">
                <a:solidFill>
                  <a:srgbClr val="000000"/>
                </a:solidFill>
                <a:effectLst/>
              </a:rPr>
              <a:t>kelime</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oluşturur</a:t>
            </a:r>
            <a:r>
              <a:rPr lang="en-US" b="0" i="0" u="none" strike="noStrike" dirty="0">
                <a:solidFill>
                  <a:srgbClr val="000000"/>
                </a:solidFill>
                <a:effectLst/>
              </a:rPr>
              <a:t>. Yani, </a:t>
            </a:r>
            <a:r>
              <a:rPr lang="en-US" b="0" i="0" u="none" strike="noStrike" dirty="0" err="1">
                <a:solidFill>
                  <a:srgbClr val="000000"/>
                </a:solidFill>
                <a:effectLst/>
              </a:rPr>
              <a:t>belirli</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kelimeyi</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eden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çıkışı</a:t>
            </a:r>
            <a:r>
              <a:rPr lang="en-US" b="0" i="0" u="none" strike="noStrike" dirty="0">
                <a:solidFill>
                  <a:srgbClr val="000000"/>
                </a:solidFill>
                <a:effectLst/>
              </a:rPr>
              <a:t> </a:t>
            </a:r>
            <a:r>
              <a:rPr lang="en-US" b="0" i="0" u="none" strike="noStrike" dirty="0" err="1">
                <a:solidFill>
                  <a:srgbClr val="000000"/>
                </a:solidFill>
                <a:effectLst/>
              </a:rPr>
              <a:t>verir</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   - **Doc2Vec**: Her </a:t>
            </a:r>
            <a:r>
              <a:rPr lang="en-US" b="0" i="0" u="none" strike="noStrike" dirty="0" err="1">
                <a:solidFill>
                  <a:srgbClr val="000000"/>
                </a:solidFill>
                <a:effectLst/>
              </a:rPr>
              <a:t>belge</a:t>
            </a:r>
            <a:r>
              <a:rPr lang="en-US" b="0" i="0" u="none" strike="noStrike" dirty="0">
                <a:solidFill>
                  <a:srgbClr val="000000"/>
                </a:solidFill>
                <a:effectLst/>
              </a:rPr>
              <a:t>, </a:t>
            </a:r>
            <a:r>
              <a:rPr lang="en-US" b="0" i="0" u="none" strike="noStrike" dirty="0" err="1">
                <a:solidFill>
                  <a:srgbClr val="000000"/>
                </a:solidFill>
                <a:effectLst/>
              </a:rPr>
              <a:t>paragraf</a:t>
            </a:r>
            <a:r>
              <a:rPr lang="en-US" b="0" i="0" u="none" strike="noStrike" dirty="0">
                <a:solidFill>
                  <a:srgbClr val="000000"/>
                </a:solidFill>
                <a:effectLst/>
              </a:rPr>
              <a:t> </a:t>
            </a:r>
            <a:r>
              <a:rPr lang="en-US" b="0" i="0" u="none" strike="noStrike" dirty="0" err="1">
                <a:solidFill>
                  <a:srgbClr val="000000"/>
                </a:solidFill>
                <a:effectLst/>
              </a:rPr>
              <a:t>veya</a:t>
            </a:r>
            <a:r>
              <a:rPr lang="en-US" b="0" i="0" u="none" strike="noStrike" dirty="0">
                <a:solidFill>
                  <a:srgbClr val="000000"/>
                </a:solidFill>
                <a:effectLst/>
              </a:rPr>
              <a:t> </a:t>
            </a:r>
            <a:r>
              <a:rPr lang="en-US" b="0" i="0" u="none" strike="noStrike" dirty="0" err="1">
                <a:solidFill>
                  <a:srgbClr val="000000"/>
                </a:solidFill>
                <a:effectLst/>
              </a:rPr>
              <a:t>cümle</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vektör</a:t>
            </a:r>
            <a:r>
              <a:rPr lang="en-US" b="0" i="0" u="none" strike="noStrike" dirty="0">
                <a:solidFill>
                  <a:srgbClr val="000000"/>
                </a:solidFill>
                <a:effectLst/>
              </a:rPr>
              <a:t> </a:t>
            </a:r>
            <a:r>
              <a:rPr lang="en-US" b="0" i="0" u="none" strike="noStrike" dirty="0" err="1">
                <a:solidFill>
                  <a:srgbClr val="000000"/>
                </a:solidFill>
                <a:effectLst/>
              </a:rPr>
              <a:t>üretir</a:t>
            </a:r>
            <a:r>
              <a:rPr lang="en-US" b="0" i="0" u="none" strike="noStrike" dirty="0">
                <a:solidFill>
                  <a:srgbClr val="000000"/>
                </a:solidFill>
                <a:effectLst/>
              </a:rPr>
              <a:t>. Bu </a:t>
            </a:r>
            <a:r>
              <a:rPr lang="en-US" b="0" i="0" u="none" strike="noStrike" dirty="0" err="1">
                <a:solidFill>
                  <a:srgbClr val="000000"/>
                </a:solidFill>
                <a:effectLst/>
              </a:rPr>
              <a:t>sayede</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uzun</a:t>
            </a:r>
            <a:r>
              <a:rPr lang="en-US" b="0" i="0" u="none" strike="noStrike" dirty="0">
                <a:solidFill>
                  <a:srgbClr val="000000"/>
                </a:solidFill>
                <a:effectLst/>
              </a:rPr>
              <a:t> </a:t>
            </a:r>
            <a:r>
              <a:rPr lang="en-US" b="0" i="0" u="none" strike="noStrike" dirty="0" err="1">
                <a:solidFill>
                  <a:srgbClr val="000000"/>
                </a:solidFill>
                <a:effectLst/>
              </a:rPr>
              <a:t>metin</a:t>
            </a:r>
            <a:r>
              <a:rPr lang="en-US" b="0" i="0" u="none" strike="noStrike" dirty="0">
                <a:solidFill>
                  <a:srgbClr val="000000"/>
                </a:solidFill>
                <a:effectLst/>
              </a:rPr>
              <a:t> </a:t>
            </a:r>
            <a:r>
              <a:rPr lang="en-US" b="0" i="0" u="none" strike="noStrike" dirty="0" err="1">
                <a:solidFill>
                  <a:srgbClr val="000000"/>
                </a:solidFill>
                <a:effectLst/>
              </a:rPr>
              <a:t>birimleri</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bütüncül</a:t>
            </a:r>
            <a:r>
              <a:rPr lang="en-US" b="0" i="0" u="none" strike="noStrike" dirty="0">
                <a:solidFill>
                  <a:srgbClr val="000000"/>
                </a:solidFill>
                <a:effectLst/>
              </a:rPr>
              <a:t> </a:t>
            </a:r>
            <a:r>
              <a:rPr lang="en-US" b="0" i="0" u="none" strike="noStrike" dirty="0" err="1">
                <a:solidFill>
                  <a:srgbClr val="000000"/>
                </a:solidFill>
                <a:effectLst/>
              </a:rPr>
              <a:t>bir</a:t>
            </a:r>
            <a:r>
              <a:rPr lang="en-US" b="0" i="0" u="none" strike="noStrike" dirty="0">
                <a:solidFill>
                  <a:srgbClr val="000000"/>
                </a:solidFill>
                <a:effectLst/>
              </a:rPr>
              <a:t> </a:t>
            </a:r>
            <a:r>
              <a:rPr lang="en-US" b="0" i="0" u="none" strike="noStrike" dirty="0" err="1">
                <a:solidFill>
                  <a:srgbClr val="000000"/>
                </a:solidFill>
                <a:effectLst/>
              </a:rPr>
              <a:t>anlam</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edilir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a:p>
            <a:pPr algn="l">
              <a:buFont typeface="Arial" panose="020B0604020202020204" pitchFamily="34" charset="0"/>
              <a:buChar char="•"/>
            </a:pPr>
            <a:r>
              <a:rPr lang="en-US" b="0" i="0" u="none" strike="noStrike" dirty="0" err="1">
                <a:solidFill>
                  <a:srgbClr val="000000"/>
                </a:solidFill>
                <a:effectLst/>
              </a:rPr>
              <a:t>Özetle</a:t>
            </a:r>
            <a:r>
              <a:rPr lang="en-US" b="0" i="0" u="none" strike="noStrike" dirty="0">
                <a:solidFill>
                  <a:srgbClr val="000000"/>
                </a:solidFill>
                <a:effectLst/>
              </a:rPr>
              <a:t>, **Doc2Vec’in Word2Vec’ten </a:t>
            </a:r>
            <a:r>
              <a:rPr lang="en-US" b="0" i="0" u="none" strike="noStrike" dirty="0" err="1">
                <a:solidFill>
                  <a:srgbClr val="000000"/>
                </a:solidFill>
                <a:effectLst/>
              </a:rPr>
              <a:t>farkı</a:t>
            </a:r>
            <a:r>
              <a:rPr lang="en-US" b="0" i="0" u="none" strike="noStrike" dirty="0">
                <a:solidFill>
                  <a:srgbClr val="000000"/>
                </a:solidFill>
                <a:effectLst/>
              </a:rPr>
              <a:t>**, </a:t>
            </a:r>
            <a:r>
              <a:rPr lang="en-US" b="0" i="0" u="none" strike="noStrike" dirty="0" err="1">
                <a:solidFill>
                  <a:srgbClr val="000000"/>
                </a:solidFill>
                <a:effectLst/>
              </a:rPr>
              <a:t>sadece</a:t>
            </a:r>
            <a:r>
              <a:rPr lang="en-US" b="0" i="0" u="none" strike="noStrike" dirty="0">
                <a:solidFill>
                  <a:srgbClr val="000000"/>
                </a:solidFill>
                <a:effectLst/>
              </a:rPr>
              <a:t> </a:t>
            </a:r>
            <a:r>
              <a:rPr lang="en-US" b="0" i="0" u="none" strike="noStrike" dirty="0" err="1">
                <a:solidFill>
                  <a:srgbClr val="000000"/>
                </a:solidFill>
                <a:effectLst/>
              </a:rPr>
              <a:t>kelimeleri</a:t>
            </a:r>
            <a:r>
              <a:rPr lang="en-US" b="0" i="0" u="none" strike="noStrike" dirty="0">
                <a:solidFill>
                  <a:srgbClr val="000000"/>
                </a:solidFill>
                <a:effectLst/>
              </a:rPr>
              <a:t> </a:t>
            </a:r>
            <a:r>
              <a:rPr lang="en-US" b="0" i="0" u="none" strike="noStrike" dirty="0" err="1">
                <a:solidFill>
                  <a:srgbClr val="000000"/>
                </a:solidFill>
                <a:effectLst/>
              </a:rPr>
              <a:t>değil</a:t>
            </a:r>
            <a:r>
              <a:rPr lang="en-US" b="0" i="0" u="none" strike="noStrike" dirty="0">
                <a:solidFill>
                  <a:srgbClr val="000000"/>
                </a:solidFill>
                <a:effectLst/>
              </a:rPr>
              <a:t>,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belgeleri</a:t>
            </a:r>
            <a:r>
              <a:rPr lang="en-US" b="0" i="0" u="none" strike="noStrike" dirty="0">
                <a:solidFill>
                  <a:srgbClr val="000000"/>
                </a:solidFill>
                <a:effectLst/>
              </a:rPr>
              <a:t> </a:t>
            </a:r>
            <a:r>
              <a:rPr lang="en-US" b="0" i="0" u="none" strike="noStrike" dirty="0" err="1">
                <a:solidFill>
                  <a:srgbClr val="000000"/>
                </a:solidFill>
                <a:effectLst/>
              </a:rPr>
              <a:t>temsil</a:t>
            </a:r>
            <a:r>
              <a:rPr lang="en-US" b="0" i="0" u="none" strike="noStrike" dirty="0">
                <a:solidFill>
                  <a:srgbClr val="000000"/>
                </a:solidFill>
                <a:effectLst/>
              </a:rPr>
              <a:t> </a:t>
            </a:r>
            <a:r>
              <a:rPr lang="en-US" b="0" i="0" u="none" strike="noStrike" dirty="0" err="1">
                <a:solidFill>
                  <a:srgbClr val="000000"/>
                </a:solidFill>
                <a:effectLst/>
              </a:rPr>
              <a:t>etmesidir</a:t>
            </a:r>
            <a:r>
              <a:rPr lang="en-US" b="0" i="0" u="none" strike="noStrike" dirty="0">
                <a:solidFill>
                  <a:srgbClr val="000000"/>
                </a:solidFill>
                <a:effectLst/>
              </a:rPr>
              <a:t> </a:t>
            </a:r>
            <a:r>
              <a:rPr lang="en-US" b="0" i="0" u="none" strike="noStrike" dirty="0" err="1">
                <a:solidFill>
                  <a:srgbClr val="000000"/>
                </a:solidFill>
                <a:effectLst/>
              </a:rPr>
              <a:t>ve</a:t>
            </a:r>
            <a:r>
              <a:rPr lang="en-US" b="0" i="0" u="none" strike="noStrike" dirty="0">
                <a:solidFill>
                  <a:srgbClr val="000000"/>
                </a:solidFill>
                <a:effectLst/>
              </a:rPr>
              <a:t> </a:t>
            </a:r>
            <a:r>
              <a:rPr lang="en-US" b="0" i="0" u="none" strike="noStrike" dirty="0" err="1">
                <a:solidFill>
                  <a:srgbClr val="000000"/>
                </a:solidFill>
                <a:effectLst/>
              </a:rPr>
              <a:t>bu</a:t>
            </a:r>
            <a:r>
              <a:rPr lang="en-US" b="0" i="0" u="none" strike="noStrike" dirty="0">
                <a:solidFill>
                  <a:srgbClr val="000000"/>
                </a:solidFill>
                <a:effectLst/>
              </a:rPr>
              <a:t> </a:t>
            </a:r>
            <a:r>
              <a:rPr lang="en-US" b="0" i="0" u="none" strike="noStrike" dirty="0" err="1">
                <a:solidFill>
                  <a:srgbClr val="000000"/>
                </a:solidFill>
                <a:effectLst/>
              </a:rPr>
              <a:t>yüzden</a:t>
            </a:r>
            <a:r>
              <a:rPr lang="en-US" b="0" i="0" u="none" strike="noStrike" dirty="0">
                <a:solidFill>
                  <a:srgbClr val="000000"/>
                </a:solidFill>
                <a:effectLst/>
              </a:rPr>
              <a:t> </a:t>
            </a:r>
            <a:r>
              <a:rPr lang="en-US" b="0" i="0" u="none" strike="noStrike" dirty="0" err="1">
                <a:solidFill>
                  <a:srgbClr val="000000"/>
                </a:solidFill>
                <a:effectLst/>
              </a:rPr>
              <a:t>eğitilirken</a:t>
            </a:r>
            <a:r>
              <a:rPr lang="en-US" b="0" i="0" u="none" strike="noStrike" dirty="0">
                <a:solidFill>
                  <a:srgbClr val="000000"/>
                </a:solidFill>
                <a:effectLst/>
              </a:rPr>
              <a:t> </a:t>
            </a:r>
            <a:r>
              <a:rPr lang="en-US" b="0" i="0" u="none" strike="noStrike" dirty="0" err="1">
                <a:solidFill>
                  <a:srgbClr val="000000"/>
                </a:solidFill>
                <a:effectLst/>
              </a:rPr>
              <a:t>belge</a:t>
            </a:r>
            <a:r>
              <a:rPr lang="en-US" b="0" i="0" u="none" strike="noStrike" dirty="0">
                <a:solidFill>
                  <a:srgbClr val="000000"/>
                </a:solidFill>
                <a:effectLst/>
              </a:rPr>
              <a:t> </a:t>
            </a:r>
            <a:r>
              <a:rPr lang="en-US" b="0" i="0" u="none" strike="noStrike" dirty="0" err="1">
                <a:solidFill>
                  <a:srgbClr val="000000"/>
                </a:solidFill>
                <a:effectLst/>
              </a:rPr>
              <a:t>kimliklerini</a:t>
            </a:r>
            <a:r>
              <a:rPr lang="en-US" b="0" i="0" u="none" strike="noStrike" dirty="0">
                <a:solidFill>
                  <a:srgbClr val="000000"/>
                </a:solidFill>
                <a:effectLst/>
              </a:rPr>
              <a:t> de </a:t>
            </a:r>
            <a:r>
              <a:rPr lang="en-US" b="0" i="0" u="none" strike="noStrike" dirty="0" err="1">
                <a:solidFill>
                  <a:srgbClr val="000000"/>
                </a:solidFill>
                <a:effectLst/>
              </a:rPr>
              <a:t>hesaba</a:t>
            </a:r>
            <a:r>
              <a:rPr lang="en-US" b="0" i="0" u="none" strike="noStrike" dirty="0">
                <a:solidFill>
                  <a:srgbClr val="000000"/>
                </a:solidFill>
                <a:effectLst/>
              </a:rPr>
              <a:t> </a:t>
            </a:r>
            <a:r>
              <a:rPr lang="en-US" b="0" i="0" u="none" strike="noStrike" dirty="0" err="1">
                <a:solidFill>
                  <a:srgbClr val="000000"/>
                </a:solidFill>
                <a:effectLst/>
              </a:rPr>
              <a:t>katmasıdır</a:t>
            </a:r>
            <a:r>
              <a:rPr lang="en-US" b="0" i="0" u="none" strike="noStrike" dirty="0">
                <a:solidFill>
                  <a:srgbClr val="000000"/>
                </a:solidFill>
                <a:effectLst/>
              </a:rPr>
              <a:t>. Bu, Doc2Vec’i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büyük</a:t>
            </a:r>
            <a:r>
              <a:rPr lang="en-US" b="0" i="0" u="none" strike="noStrike" dirty="0">
                <a:solidFill>
                  <a:srgbClr val="000000"/>
                </a:solidFill>
                <a:effectLst/>
              </a:rPr>
              <a:t> </a:t>
            </a:r>
            <a:r>
              <a:rPr lang="en-US" b="0" i="0" u="none" strike="noStrike" dirty="0" err="1">
                <a:solidFill>
                  <a:srgbClr val="000000"/>
                </a:solidFill>
                <a:effectLst/>
              </a:rPr>
              <a:t>anlam</a:t>
            </a:r>
            <a:r>
              <a:rPr lang="en-US" b="0" i="0" u="none" strike="noStrike" dirty="0">
                <a:solidFill>
                  <a:srgbClr val="000000"/>
                </a:solidFill>
                <a:effectLst/>
              </a:rPr>
              <a:t> </a:t>
            </a:r>
            <a:r>
              <a:rPr lang="en-US" b="0" i="0" u="none" strike="noStrike" dirty="0" err="1">
                <a:solidFill>
                  <a:srgbClr val="000000"/>
                </a:solidFill>
                <a:effectLst/>
              </a:rPr>
              <a:t>birimlerini</a:t>
            </a:r>
            <a:r>
              <a:rPr lang="en-US" b="0" i="0" u="none" strike="noStrike" dirty="0">
                <a:solidFill>
                  <a:srgbClr val="000000"/>
                </a:solidFill>
                <a:effectLst/>
              </a:rPr>
              <a:t> (</a:t>
            </a:r>
            <a:r>
              <a:rPr lang="en-US" b="0" i="0" u="none" strike="noStrike" dirty="0" err="1">
                <a:solidFill>
                  <a:srgbClr val="000000"/>
                </a:solidFill>
                <a:effectLst/>
              </a:rPr>
              <a:t>örneğin</a:t>
            </a:r>
            <a:r>
              <a:rPr lang="en-US" b="0" i="0" u="none" strike="noStrike" dirty="0">
                <a:solidFill>
                  <a:srgbClr val="000000"/>
                </a:solidFill>
                <a:effectLst/>
              </a:rPr>
              <a:t> </a:t>
            </a:r>
            <a:r>
              <a:rPr lang="en-US" b="0" i="0" u="none" strike="noStrike" dirty="0" err="1">
                <a:solidFill>
                  <a:srgbClr val="000000"/>
                </a:solidFill>
                <a:effectLst/>
              </a:rPr>
              <a:t>paragraflar</a:t>
            </a:r>
            <a:r>
              <a:rPr lang="en-US" b="0" i="0" u="none" strike="noStrike" dirty="0">
                <a:solidFill>
                  <a:srgbClr val="000000"/>
                </a:solidFill>
                <a:effectLst/>
              </a:rPr>
              <a:t> </a:t>
            </a:r>
            <a:r>
              <a:rPr lang="en-US" b="0" i="0" u="none" strike="noStrike" dirty="0" err="1">
                <a:solidFill>
                  <a:srgbClr val="000000"/>
                </a:solidFill>
                <a:effectLst/>
              </a:rPr>
              <a:t>ya</a:t>
            </a:r>
            <a:r>
              <a:rPr lang="en-US" b="0" i="0" u="none" strike="noStrike" dirty="0">
                <a:solidFill>
                  <a:srgbClr val="000000"/>
                </a:solidFill>
                <a:effectLst/>
              </a:rPr>
              <a:t> da </a:t>
            </a:r>
            <a:r>
              <a:rPr lang="en-US" b="0" i="0" u="none" strike="noStrike" dirty="0" err="1">
                <a:solidFill>
                  <a:srgbClr val="000000"/>
                </a:solidFill>
                <a:effectLst/>
              </a:rPr>
              <a:t>tüm</a:t>
            </a:r>
            <a:r>
              <a:rPr lang="en-US" b="0" i="0" u="none" strike="noStrike" dirty="0">
                <a:solidFill>
                  <a:srgbClr val="000000"/>
                </a:solidFill>
                <a:effectLst/>
              </a:rPr>
              <a:t> </a:t>
            </a:r>
            <a:r>
              <a:rPr lang="en-US" b="0" i="0" u="none" strike="noStrike" dirty="0" err="1">
                <a:solidFill>
                  <a:srgbClr val="000000"/>
                </a:solidFill>
                <a:effectLst/>
              </a:rPr>
              <a:t>belgeler</a:t>
            </a:r>
            <a:r>
              <a:rPr lang="en-US" b="0" i="0" u="none" strike="noStrike" dirty="0">
                <a:solidFill>
                  <a:srgbClr val="000000"/>
                </a:solidFill>
                <a:effectLst/>
              </a:rPr>
              <a:t>) </a:t>
            </a:r>
            <a:r>
              <a:rPr lang="en-US" b="0" i="0" u="none" strike="noStrike" dirty="0" err="1">
                <a:solidFill>
                  <a:srgbClr val="000000"/>
                </a:solidFill>
                <a:effectLst/>
              </a:rPr>
              <a:t>analiz</a:t>
            </a:r>
            <a:r>
              <a:rPr lang="en-US" b="0" i="0" u="none" strike="noStrike" dirty="0">
                <a:solidFill>
                  <a:srgbClr val="000000"/>
                </a:solidFill>
                <a:effectLst/>
              </a:rPr>
              <a:t> </a:t>
            </a:r>
            <a:r>
              <a:rPr lang="en-US" b="0" i="0" u="none" strike="noStrike" dirty="0" err="1">
                <a:solidFill>
                  <a:srgbClr val="000000"/>
                </a:solidFill>
                <a:effectLst/>
              </a:rPr>
              <a:t>etmek</a:t>
            </a:r>
            <a:r>
              <a:rPr lang="en-US" b="0" i="0" u="none" strike="noStrike" dirty="0">
                <a:solidFill>
                  <a:srgbClr val="000000"/>
                </a:solidFill>
                <a:effectLst/>
              </a:rPr>
              <a:t> </a:t>
            </a:r>
            <a:r>
              <a:rPr lang="en-US" b="0" i="0" u="none" strike="noStrike" dirty="0" err="1">
                <a:solidFill>
                  <a:srgbClr val="000000"/>
                </a:solidFill>
                <a:effectLst/>
              </a:rPr>
              <a:t>için</a:t>
            </a:r>
            <a:r>
              <a:rPr lang="en-US" b="0" i="0" u="none" strike="noStrike" dirty="0">
                <a:solidFill>
                  <a:srgbClr val="000000"/>
                </a:solidFill>
                <a:effectLst/>
              </a:rPr>
              <a:t> </a:t>
            </a:r>
            <a:r>
              <a:rPr lang="en-US" b="0" i="0" u="none" strike="noStrike" dirty="0" err="1">
                <a:solidFill>
                  <a:srgbClr val="000000"/>
                </a:solidFill>
                <a:effectLst/>
              </a:rPr>
              <a:t>daha</a:t>
            </a:r>
            <a:r>
              <a:rPr lang="en-US" b="0" i="0" u="none" strike="noStrike" dirty="0">
                <a:solidFill>
                  <a:srgbClr val="000000"/>
                </a:solidFill>
                <a:effectLst/>
              </a:rPr>
              <a:t> </a:t>
            </a:r>
            <a:r>
              <a:rPr lang="en-US" b="0" i="0" u="none" strike="noStrike" dirty="0" err="1">
                <a:solidFill>
                  <a:srgbClr val="000000"/>
                </a:solidFill>
                <a:effectLst/>
              </a:rPr>
              <a:t>uygun</a:t>
            </a:r>
            <a:r>
              <a:rPr lang="en-US" b="0" i="0" u="none" strike="noStrike" dirty="0">
                <a:solidFill>
                  <a:srgbClr val="000000"/>
                </a:solidFill>
                <a:effectLst/>
              </a:rPr>
              <a:t> hale </a:t>
            </a:r>
            <a:r>
              <a:rPr lang="en-US" b="0" i="0" u="none" strike="noStrike" dirty="0" err="1">
                <a:solidFill>
                  <a:srgbClr val="000000"/>
                </a:solidFill>
                <a:effectLst/>
              </a:rPr>
              <a:t>getirir</a:t>
            </a:r>
            <a:r>
              <a:rPr lang="en-US" b="0" i="0" u="none" strike="noStrike" dirty="0">
                <a:solidFill>
                  <a:srgbClr val="000000"/>
                </a:solidFill>
                <a:effectLst/>
              </a:rPr>
              <a:t>.</a:t>
            </a:r>
          </a:p>
          <a:p>
            <a:pPr algn="l">
              <a:buFont typeface="Arial" panose="020B0604020202020204" pitchFamily="34" charset="0"/>
              <a:buChar char="•"/>
            </a:pPr>
            <a:endParaRPr lang="en-US" b="0" i="0" u="none" strike="noStrike" dirty="0">
              <a:solidFill>
                <a:srgbClr val="000000"/>
              </a:solidFill>
              <a:effectLst/>
            </a:endParaRPr>
          </a:p>
        </p:txBody>
      </p:sp>
      <p:sp>
        <p:nvSpPr>
          <p:cNvPr id="4" name="Slide Number Placeholder 3"/>
          <p:cNvSpPr>
            <a:spLocks noGrp="1"/>
          </p:cNvSpPr>
          <p:nvPr>
            <p:ph type="sldNum" sz="quarter" idx="10"/>
          </p:nvPr>
        </p:nvSpPr>
        <p:spPr/>
        <p:txBody>
          <a:bodyPr/>
          <a:lstStyle/>
          <a:p>
            <a:fld id="{78DB07BF-2576-D140-9F34-ADCACCA99E93}" type="slidenum">
              <a:rPr lang="en-US" smtClean="0"/>
              <a:t>27</a:t>
            </a:fld>
            <a:endParaRPr lang="en-US"/>
          </a:p>
        </p:txBody>
      </p:sp>
    </p:spTree>
    <p:extLst>
      <p:ext uri="{BB962C8B-B14F-4D97-AF65-F5344CB8AC3E}">
        <p14:creationId xmlns:p14="http://schemas.microsoft.com/office/powerpoint/2010/main" val="3929079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29</a:t>
            </a:fld>
            <a:endParaRPr lang="en-US"/>
          </a:p>
        </p:txBody>
      </p:sp>
    </p:spTree>
    <p:extLst>
      <p:ext uri="{BB962C8B-B14F-4D97-AF65-F5344CB8AC3E}">
        <p14:creationId xmlns:p14="http://schemas.microsoft.com/office/powerpoint/2010/main" val="4145254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30</a:t>
            </a:fld>
            <a:endParaRPr lang="en-US"/>
          </a:p>
        </p:txBody>
      </p:sp>
    </p:spTree>
    <p:extLst>
      <p:ext uri="{BB962C8B-B14F-4D97-AF65-F5344CB8AC3E}">
        <p14:creationId xmlns:p14="http://schemas.microsoft.com/office/powerpoint/2010/main" val="3877408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31</a:t>
            </a:fld>
            <a:endParaRPr lang="en-US"/>
          </a:p>
        </p:txBody>
      </p:sp>
    </p:spTree>
    <p:extLst>
      <p:ext uri="{BB962C8B-B14F-4D97-AF65-F5344CB8AC3E}">
        <p14:creationId xmlns:p14="http://schemas.microsoft.com/office/powerpoint/2010/main" val="307309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Anlamı</a:t>
            </a:r>
            <a:r>
              <a:rPr lang="en-US" dirty="0"/>
              <a:t> </a:t>
            </a:r>
            <a:r>
              <a:rPr lang="en-US" dirty="0" err="1"/>
              <a:t>kodlamak</a:t>
            </a:r>
            <a:r>
              <a:rPr lang="en-US" dirty="0"/>
              <a:t> </a:t>
            </a:r>
            <a:r>
              <a:rPr lang="en-US" dirty="0" err="1"/>
              <a:t>için</a:t>
            </a:r>
            <a:r>
              <a:rPr lang="en-US" dirty="0"/>
              <a:t> </a:t>
            </a:r>
            <a:r>
              <a:rPr lang="en-US" dirty="0" err="1"/>
              <a:t>düşük</a:t>
            </a:r>
            <a:r>
              <a:rPr lang="en-US" dirty="0"/>
              <a:t> </a:t>
            </a:r>
            <a:r>
              <a:rPr lang="en-US" dirty="0" err="1"/>
              <a:t>boyutlu</a:t>
            </a:r>
            <a:r>
              <a:rPr lang="en-US" dirty="0"/>
              <a:t> </a:t>
            </a:r>
            <a:r>
              <a:rPr lang="en-US" dirty="0" err="1"/>
              <a:t>vektörler</a:t>
            </a:r>
            <a:r>
              <a:rPr lang="en-US" dirty="0"/>
              <a:t> </a:t>
            </a:r>
            <a:r>
              <a:rPr lang="en-US" dirty="0" err="1"/>
              <a:t>kullanabiliriz</a:t>
            </a:r>
            <a:r>
              <a:rPr lang="en-US" dirty="0"/>
              <a:t>. Bu </a:t>
            </a:r>
            <a:r>
              <a:rPr lang="en-US" dirty="0" err="1"/>
              <a:t>vektörlerde</a:t>
            </a:r>
            <a:r>
              <a:rPr lang="en-US" dirty="0"/>
              <a:t> her </a:t>
            </a:r>
            <a:r>
              <a:rPr lang="en-US" dirty="0" err="1"/>
              <a:t>kelime</a:t>
            </a:r>
            <a:r>
              <a:rPr lang="en-US" dirty="0"/>
              <a:t>, belli </a:t>
            </a:r>
            <a:r>
              <a:rPr lang="en-US" dirty="0" err="1"/>
              <a:t>bir</a:t>
            </a:r>
            <a:r>
              <a:rPr lang="en-US" dirty="0"/>
              <a:t> </a:t>
            </a:r>
            <a:r>
              <a:rPr lang="en-US" dirty="0" err="1"/>
              <a:t>koordinat</a:t>
            </a:r>
            <a:r>
              <a:rPr lang="en-US" dirty="0"/>
              <a:t> </a:t>
            </a:r>
            <a:r>
              <a:rPr lang="en-US" dirty="0" err="1"/>
              <a:t>sisteminde</a:t>
            </a:r>
            <a:r>
              <a:rPr lang="en-US" dirty="0"/>
              <a:t>, </a:t>
            </a:r>
            <a:r>
              <a:rPr lang="en-US" dirty="0" err="1"/>
              <a:t>diğer</a:t>
            </a:r>
            <a:r>
              <a:rPr lang="en-US" dirty="0"/>
              <a:t> </a:t>
            </a:r>
            <a:r>
              <a:rPr lang="en-US" dirty="0" err="1"/>
              <a:t>kelimelere</a:t>
            </a:r>
            <a:r>
              <a:rPr lang="en-US" dirty="0"/>
              <a:t> </a:t>
            </a:r>
            <a:r>
              <a:rPr lang="en-US" dirty="0" err="1"/>
              <a:t>göre</a:t>
            </a:r>
            <a:r>
              <a:rPr lang="en-US" dirty="0"/>
              <a:t> </a:t>
            </a:r>
            <a:r>
              <a:rPr lang="en-US" dirty="0" err="1"/>
              <a:t>anlam</a:t>
            </a:r>
            <a:r>
              <a:rPr lang="en-US" dirty="0"/>
              <a:t> </a:t>
            </a:r>
            <a:r>
              <a:rPr lang="en-US" dirty="0" err="1"/>
              <a:t>olarak</a:t>
            </a:r>
            <a:r>
              <a:rPr lang="en-US" dirty="0"/>
              <a:t> </a:t>
            </a:r>
            <a:r>
              <a:rPr lang="en-US" dirty="0" err="1"/>
              <a:t>belirli</a:t>
            </a:r>
            <a:r>
              <a:rPr lang="en-US" dirty="0"/>
              <a:t> </a:t>
            </a:r>
            <a:r>
              <a:rPr lang="en-US" dirty="0" err="1"/>
              <a:t>bir</a:t>
            </a:r>
            <a:r>
              <a:rPr lang="en-US" dirty="0"/>
              <a:t> </a:t>
            </a:r>
            <a:r>
              <a:rPr lang="en-US" dirty="0" err="1"/>
              <a:t>konuma</a:t>
            </a:r>
            <a:r>
              <a:rPr lang="en-US" dirty="0"/>
              <a:t> </a:t>
            </a:r>
            <a:r>
              <a:rPr lang="en-US" dirty="0" err="1"/>
              <a:t>sahip</a:t>
            </a:r>
            <a:r>
              <a:rPr lang="en-US" dirty="0"/>
              <a:t> </a:t>
            </a:r>
            <a:r>
              <a:rPr lang="en-US" dirty="0" err="1"/>
              <a:t>olur</a:t>
            </a:r>
            <a:r>
              <a:rPr lang="en-US" dirty="0"/>
              <a:t>. </a:t>
            </a:r>
            <a:r>
              <a:rPr lang="en-US" dirty="0" err="1"/>
              <a:t>Örneğin</a:t>
            </a:r>
            <a:r>
              <a:rPr lang="en-US" dirty="0"/>
              <a:t>, 'happy' </a:t>
            </a:r>
            <a:r>
              <a:rPr lang="en-US" dirty="0" err="1"/>
              <a:t>ve</a:t>
            </a:r>
            <a:r>
              <a:rPr lang="en-US" dirty="0"/>
              <a:t> 'excited' </a:t>
            </a:r>
            <a:r>
              <a:rPr lang="en-US" dirty="0" err="1"/>
              <a:t>gibi</a:t>
            </a:r>
            <a:r>
              <a:rPr lang="en-US" dirty="0"/>
              <a:t> </a:t>
            </a:r>
            <a:r>
              <a:rPr lang="en-US" dirty="0" err="1"/>
              <a:t>olumlu</a:t>
            </a:r>
            <a:r>
              <a:rPr lang="en-US" dirty="0"/>
              <a:t> </a:t>
            </a:r>
            <a:r>
              <a:rPr lang="en-US" dirty="0" err="1"/>
              <a:t>duygular</a:t>
            </a:r>
            <a:r>
              <a:rPr lang="en-US" dirty="0"/>
              <a:t>, </a:t>
            </a:r>
            <a:r>
              <a:rPr lang="en-US" dirty="0" err="1"/>
              <a:t>aynı</a:t>
            </a:r>
            <a:r>
              <a:rPr lang="en-US" dirty="0"/>
              <a:t> </a:t>
            </a:r>
            <a:r>
              <a:rPr lang="en-US" dirty="0" err="1"/>
              <a:t>pozitif</a:t>
            </a:r>
            <a:r>
              <a:rPr lang="en-US" dirty="0"/>
              <a:t> </a:t>
            </a:r>
            <a:r>
              <a:rPr lang="en-US" dirty="0" err="1"/>
              <a:t>bölgeye</a:t>
            </a:r>
            <a:r>
              <a:rPr lang="en-US" dirty="0"/>
              <a:t> </a:t>
            </a:r>
            <a:r>
              <a:rPr lang="en-US" dirty="0" err="1"/>
              <a:t>yakın</a:t>
            </a:r>
            <a:r>
              <a:rPr lang="en-US" dirty="0"/>
              <a:t> </a:t>
            </a:r>
            <a:r>
              <a:rPr lang="en-US" dirty="0" err="1"/>
              <a:t>yerleştirilir</a:t>
            </a:r>
            <a:r>
              <a:rPr lang="en-US" dirty="0"/>
              <a:t>.</a:t>
            </a:r>
          </a:p>
          <a:p>
            <a:r>
              <a:rPr lang="en-US" dirty="0"/>
              <a:t>Bu </a:t>
            </a:r>
            <a:r>
              <a:rPr lang="en-US" dirty="0" err="1"/>
              <a:t>yöntem</a:t>
            </a:r>
            <a:r>
              <a:rPr lang="en-US" dirty="0"/>
              <a:t>, one-hot </a:t>
            </a:r>
            <a:r>
              <a:rPr lang="en-US" dirty="0" err="1"/>
              <a:t>vektörlerine</a:t>
            </a:r>
            <a:r>
              <a:rPr lang="en-US" dirty="0"/>
              <a:t> </a:t>
            </a:r>
            <a:r>
              <a:rPr lang="en-US" dirty="0" err="1"/>
              <a:t>göre</a:t>
            </a:r>
            <a:r>
              <a:rPr lang="en-US" dirty="0"/>
              <a:t> </a:t>
            </a:r>
            <a:r>
              <a:rPr lang="en-US" dirty="0" err="1"/>
              <a:t>iki</a:t>
            </a:r>
            <a:r>
              <a:rPr lang="en-US" dirty="0"/>
              <a:t> </a:t>
            </a:r>
            <a:r>
              <a:rPr lang="en-US" dirty="0" err="1"/>
              <a:t>büyük</a:t>
            </a:r>
            <a:r>
              <a:rPr lang="en-US" dirty="0"/>
              <a:t> </a:t>
            </a:r>
            <a:r>
              <a:rPr lang="en-US" dirty="0" err="1"/>
              <a:t>avantaja</a:t>
            </a:r>
            <a:r>
              <a:rPr lang="en-US" dirty="0"/>
              <a:t> </a:t>
            </a:r>
            <a:r>
              <a:rPr lang="en-US" dirty="0" err="1"/>
              <a:t>sahiptir</a:t>
            </a:r>
            <a:r>
              <a:rPr lang="en-US" dirty="0"/>
              <a:t>:</a:t>
            </a:r>
          </a:p>
          <a:p>
            <a:pPr>
              <a:buFont typeface="+mj-lt"/>
              <a:buAutoNum type="arabicPeriod"/>
            </a:pPr>
            <a:r>
              <a:rPr lang="en-US" dirty="0" err="1"/>
              <a:t>Vektörler</a:t>
            </a:r>
            <a:r>
              <a:rPr lang="en-US" dirty="0"/>
              <a:t> </a:t>
            </a:r>
            <a:r>
              <a:rPr lang="en-US" dirty="0" err="1"/>
              <a:t>düşük</a:t>
            </a:r>
            <a:r>
              <a:rPr lang="en-US" dirty="0"/>
              <a:t> </a:t>
            </a:r>
            <a:r>
              <a:rPr lang="en-US" dirty="0" err="1"/>
              <a:t>boyutludur</a:t>
            </a:r>
            <a:r>
              <a:rPr lang="en-US" dirty="0"/>
              <a:t>, </a:t>
            </a:r>
            <a:r>
              <a:rPr lang="en-US" dirty="0" err="1"/>
              <a:t>bu</a:t>
            </a:r>
            <a:r>
              <a:rPr lang="en-US" dirty="0"/>
              <a:t> da </a:t>
            </a:r>
            <a:r>
              <a:rPr lang="en-US" dirty="0" err="1"/>
              <a:t>daha</a:t>
            </a:r>
            <a:r>
              <a:rPr lang="en-US" dirty="0"/>
              <a:t> </a:t>
            </a:r>
            <a:r>
              <a:rPr lang="en-US" dirty="0" err="1"/>
              <a:t>az</a:t>
            </a:r>
            <a:r>
              <a:rPr lang="en-US" dirty="0"/>
              <a:t> </a:t>
            </a:r>
            <a:r>
              <a:rPr lang="en-US" dirty="0" err="1"/>
              <a:t>hesaplama</a:t>
            </a:r>
            <a:r>
              <a:rPr lang="en-US" dirty="0"/>
              <a:t> </a:t>
            </a:r>
            <a:r>
              <a:rPr lang="en-US" dirty="0" err="1"/>
              <a:t>gücü</a:t>
            </a:r>
            <a:r>
              <a:rPr lang="en-US" dirty="0"/>
              <a:t> </a:t>
            </a:r>
            <a:r>
              <a:rPr lang="en-US" dirty="0" err="1"/>
              <a:t>gerektirir</a:t>
            </a:r>
            <a:r>
              <a:rPr lang="en-US" dirty="0"/>
              <a:t>.</a:t>
            </a:r>
          </a:p>
          <a:p>
            <a:pPr>
              <a:buFont typeface="+mj-lt"/>
              <a:buAutoNum type="arabicPeriod"/>
            </a:pPr>
            <a:r>
              <a:rPr lang="en-US" dirty="0" err="1"/>
              <a:t>Anlam</a:t>
            </a:r>
            <a:r>
              <a:rPr lang="en-US" dirty="0"/>
              <a:t> </a:t>
            </a:r>
            <a:r>
              <a:rPr lang="en-US" dirty="0" err="1"/>
              <a:t>içerir</a:t>
            </a:r>
            <a:r>
              <a:rPr lang="en-US" dirty="0"/>
              <a:t>; </a:t>
            </a:r>
            <a:r>
              <a:rPr lang="en-US" dirty="0" err="1"/>
              <a:t>kelimeler</a:t>
            </a:r>
            <a:r>
              <a:rPr lang="en-US" dirty="0"/>
              <a:t> </a:t>
            </a:r>
            <a:r>
              <a:rPr lang="en-US" dirty="0" err="1"/>
              <a:t>arasındaki</a:t>
            </a:r>
            <a:r>
              <a:rPr lang="en-US" dirty="0"/>
              <a:t> </a:t>
            </a:r>
            <a:r>
              <a:rPr lang="en-US" dirty="0" err="1"/>
              <a:t>benzerlik</a:t>
            </a:r>
            <a:r>
              <a:rPr lang="en-US" dirty="0"/>
              <a:t>, </a:t>
            </a:r>
            <a:r>
              <a:rPr lang="en-US" dirty="0" err="1"/>
              <a:t>vektörlerdeki</a:t>
            </a:r>
            <a:r>
              <a:rPr lang="en-US" dirty="0"/>
              <a:t> </a:t>
            </a:r>
            <a:r>
              <a:rPr lang="en-US" dirty="0" err="1"/>
              <a:t>uzaklıkla</a:t>
            </a:r>
            <a:r>
              <a:rPr lang="en-US" dirty="0"/>
              <a:t> </a:t>
            </a:r>
            <a:r>
              <a:rPr lang="en-US" dirty="0" err="1"/>
              <a:t>temsil</a:t>
            </a:r>
            <a:r>
              <a:rPr lang="en-US" dirty="0"/>
              <a:t> </a:t>
            </a:r>
            <a:r>
              <a:rPr lang="en-US" dirty="0" err="1"/>
              <a:t>edilebilir</a:t>
            </a:r>
            <a:r>
              <a:rPr lang="en-US" dirty="0"/>
              <a:t>. Yani, </a:t>
            </a:r>
            <a:r>
              <a:rPr lang="en-US" dirty="0" err="1"/>
              <a:t>bu</a:t>
            </a:r>
            <a:r>
              <a:rPr lang="en-US" dirty="0"/>
              <a:t> </a:t>
            </a:r>
            <a:r>
              <a:rPr lang="en-US" dirty="0" err="1"/>
              <a:t>vektörler</a:t>
            </a:r>
            <a:r>
              <a:rPr lang="en-US" dirty="0"/>
              <a:t> bize </a:t>
            </a:r>
            <a:r>
              <a:rPr lang="en-US" dirty="0" err="1"/>
              <a:t>anlamlı</a:t>
            </a:r>
            <a:r>
              <a:rPr lang="en-US" dirty="0"/>
              <a:t> </a:t>
            </a:r>
            <a:r>
              <a:rPr lang="en-US" dirty="0" err="1"/>
              <a:t>yakınlık</a:t>
            </a:r>
            <a:r>
              <a:rPr lang="en-US" dirty="0"/>
              <a:t> </a:t>
            </a:r>
            <a:r>
              <a:rPr lang="en-US" dirty="0" err="1"/>
              <a:t>ve</a:t>
            </a:r>
            <a:r>
              <a:rPr lang="en-US" dirty="0"/>
              <a:t> </a:t>
            </a:r>
            <a:r>
              <a:rPr lang="en-US" dirty="0" err="1"/>
              <a:t>ilişki</a:t>
            </a:r>
            <a:r>
              <a:rPr lang="en-US" dirty="0"/>
              <a:t> </a:t>
            </a:r>
            <a:r>
              <a:rPr lang="en-US" dirty="0" err="1"/>
              <a:t>bilgisi</a:t>
            </a:r>
            <a:r>
              <a:rPr lang="en-US" dirty="0"/>
              <a:t> </a:t>
            </a:r>
            <a:r>
              <a:rPr lang="en-US" dirty="0" err="1"/>
              <a:t>sunar</a:t>
            </a:r>
            <a:r>
              <a:rPr lang="en-US" dirty="0"/>
              <a:t>.” </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22651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Kelime</a:t>
            </a:r>
            <a:r>
              <a:rPr lang="en-US" dirty="0"/>
              <a:t> </a:t>
            </a:r>
            <a:r>
              <a:rPr lang="en-US" dirty="0" err="1"/>
              <a:t>gömmeleri</a:t>
            </a:r>
            <a:r>
              <a:rPr lang="en-US" dirty="0"/>
              <a:t> </a:t>
            </a:r>
            <a:r>
              <a:rPr lang="en-US" dirty="0" err="1"/>
              <a:t>oluştururken</a:t>
            </a:r>
            <a:r>
              <a:rPr lang="en-US" dirty="0"/>
              <a:t>, </a:t>
            </a:r>
            <a:r>
              <a:rPr lang="en-US" dirty="0" err="1"/>
              <a:t>bir</a:t>
            </a:r>
            <a:r>
              <a:rPr lang="en-US" dirty="0"/>
              <a:t> </a:t>
            </a:r>
            <a:r>
              <a:rPr lang="en-US" dirty="0" err="1"/>
              <a:t>kelimenin</a:t>
            </a:r>
            <a:r>
              <a:rPr lang="en-US" dirty="0"/>
              <a:t> </a:t>
            </a:r>
            <a:r>
              <a:rPr lang="en-US" dirty="0" err="1"/>
              <a:t>anlamını</a:t>
            </a:r>
            <a:r>
              <a:rPr lang="en-US" dirty="0"/>
              <a:t> </a:t>
            </a:r>
            <a:r>
              <a:rPr lang="en-US" dirty="0" err="1"/>
              <a:t>komşu</a:t>
            </a:r>
            <a:r>
              <a:rPr lang="en-US" dirty="0"/>
              <a:t> </a:t>
            </a:r>
            <a:r>
              <a:rPr lang="en-US" dirty="0" err="1"/>
              <a:t>kelimelerden</a:t>
            </a:r>
            <a:r>
              <a:rPr lang="en-US" dirty="0"/>
              <a:t> </a:t>
            </a:r>
            <a:r>
              <a:rPr lang="en-US" dirty="0" err="1"/>
              <a:t>öğrenebiliriz</a:t>
            </a:r>
            <a:r>
              <a:rPr lang="en-US" dirty="0"/>
              <a:t>. Bu </a:t>
            </a:r>
            <a:r>
              <a:rPr lang="en-US" dirty="0" err="1"/>
              <a:t>örnekte</a:t>
            </a:r>
            <a:r>
              <a:rPr lang="en-US" dirty="0"/>
              <a:t>, 'happy' </a:t>
            </a:r>
            <a:r>
              <a:rPr lang="en-US" dirty="0" err="1"/>
              <a:t>kelimesi</a:t>
            </a:r>
            <a:r>
              <a:rPr lang="en-US" dirty="0"/>
              <a:t> </a:t>
            </a:r>
            <a:r>
              <a:rPr lang="en-US" dirty="0" err="1"/>
              <a:t>merkezi</a:t>
            </a:r>
            <a:r>
              <a:rPr lang="en-US" dirty="0"/>
              <a:t> </a:t>
            </a:r>
            <a:r>
              <a:rPr lang="en-US" dirty="0" err="1"/>
              <a:t>kelime</a:t>
            </a:r>
            <a:r>
              <a:rPr lang="en-US" dirty="0"/>
              <a:t> </a:t>
            </a:r>
            <a:r>
              <a:rPr lang="en-US" dirty="0" err="1"/>
              <a:t>olarak</a:t>
            </a:r>
            <a:r>
              <a:rPr lang="en-US" dirty="0"/>
              <a:t> </a:t>
            </a:r>
            <a:r>
              <a:rPr lang="en-US" dirty="0" err="1"/>
              <a:t>seçilmiş</a:t>
            </a:r>
            <a:r>
              <a:rPr lang="en-US" dirty="0"/>
              <a:t>. </a:t>
            </a:r>
            <a:r>
              <a:rPr lang="en-US" dirty="0" err="1"/>
              <a:t>Çevresindeki</a:t>
            </a:r>
            <a:r>
              <a:rPr lang="en-US" dirty="0"/>
              <a:t> 'I am' </a:t>
            </a:r>
            <a:r>
              <a:rPr lang="en-US" dirty="0" err="1"/>
              <a:t>ve</a:t>
            </a:r>
            <a:r>
              <a:rPr lang="en-US" dirty="0"/>
              <a:t> 'because I am' </a:t>
            </a:r>
            <a:r>
              <a:rPr lang="en-US" dirty="0" err="1"/>
              <a:t>kelimeleri</a:t>
            </a:r>
            <a:r>
              <a:rPr lang="en-US" dirty="0"/>
              <a:t> </a:t>
            </a:r>
            <a:r>
              <a:rPr lang="en-US" dirty="0" err="1"/>
              <a:t>ise</a:t>
            </a:r>
            <a:r>
              <a:rPr lang="en-US" dirty="0"/>
              <a:t> 'context words' </a:t>
            </a:r>
            <a:r>
              <a:rPr lang="en-US" dirty="0" err="1"/>
              <a:t>yani</a:t>
            </a:r>
            <a:r>
              <a:rPr lang="en-US" dirty="0"/>
              <a:t> </a:t>
            </a:r>
            <a:r>
              <a:rPr lang="en-US" dirty="0" err="1"/>
              <a:t>bağlam</a:t>
            </a:r>
            <a:r>
              <a:rPr lang="en-US" dirty="0"/>
              <a:t> </a:t>
            </a:r>
            <a:r>
              <a:rPr lang="en-US" dirty="0" err="1"/>
              <a:t>kelimeleri</a:t>
            </a:r>
            <a:r>
              <a:rPr lang="en-US" dirty="0"/>
              <a:t> </a:t>
            </a:r>
            <a:r>
              <a:rPr lang="en-US" dirty="0" err="1"/>
              <a:t>olarak</a:t>
            </a:r>
            <a:r>
              <a:rPr lang="en-US" dirty="0"/>
              <a:t> </a:t>
            </a:r>
            <a:r>
              <a:rPr lang="en-US" dirty="0" err="1"/>
              <a:t>kullanılıyor</a:t>
            </a:r>
            <a:r>
              <a:rPr lang="en-US" dirty="0"/>
              <a:t>.</a:t>
            </a:r>
          </a:p>
          <a:p>
            <a:r>
              <a:rPr lang="en-US" dirty="0"/>
              <a:t>CBOW (Continuous Bag of Words) </a:t>
            </a:r>
            <a:r>
              <a:rPr lang="en-US" dirty="0" err="1"/>
              <a:t>yönteminde</a:t>
            </a:r>
            <a:r>
              <a:rPr lang="en-US" dirty="0"/>
              <a:t>, </a:t>
            </a:r>
            <a:r>
              <a:rPr lang="en-US" dirty="0" err="1"/>
              <a:t>belirli</a:t>
            </a:r>
            <a:r>
              <a:rPr lang="en-US" dirty="0"/>
              <a:t> </a:t>
            </a:r>
            <a:r>
              <a:rPr lang="en-US" dirty="0" err="1"/>
              <a:t>bir</a:t>
            </a:r>
            <a:r>
              <a:rPr lang="en-US" dirty="0"/>
              <a:t> </a:t>
            </a:r>
            <a:r>
              <a:rPr lang="en-US" dirty="0" err="1"/>
              <a:t>bağlam</a:t>
            </a:r>
            <a:r>
              <a:rPr lang="en-US" dirty="0"/>
              <a:t> </a:t>
            </a:r>
            <a:r>
              <a:rPr lang="en-US" dirty="0" err="1"/>
              <a:t>içinde</a:t>
            </a:r>
            <a:r>
              <a:rPr lang="en-US" dirty="0"/>
              <a:t> </a:t>
            </a:r>
            <a:r>
              <a:rPr lang="en-US" dirty="0" err="1"/>
              <a:t>verilen</a:t>
            </a:r>
            <a:r>
              <a:rPr lang="en-US" dirty="0"/>
              <a:t> </a:t>
            </a:r>
            <a:r>
              <a:rPr lang="en-US" dirty="0" err="1"/>
              <a:t>kelimelerden</a:t>
            </a:r>
            <a:r>
              <a:rPr lang="en-US" dirty="0"/>
              <a:t> </a:t>
            </a:r>
            <a:r>
              <a:rPr lang="en-US" dirty="0" err="1"/>
              <a:t>merkezi</a:t>
            </a:r>
            <a:r>
              <a:rPr lang="en-US" dirty="0"/>
              <a:t> </a:t>
            </a:r>
            <a:r>
              <a:rPr lang="en-US" dirty="0" err="1"/>
              <a:t>kelime</a:t>
            </a:r>
            <a:r>
              <a:rPr lang="en-US" dirty="0"/>
              <a:t> </a:t>
            </a:r>
            <a:r>
              <a:rPr lang="en-US" dirty="0" err="1"/>
              <a:t>tahmin</a:t>
            </a:r>
            <a:r>
              <a:rPr lang="en-US" dirty="0"/>
              <a:t> </a:t>
            </a:r>
            <a:r>
              <a:rPr lang="en-US" dirty="0" err="1"/>
              <a:t>edilir</a:t>
            </a:r>
            <a:r>
              <a:rPr lang="en-US" dirty="0"/>
              <a:t>. </a:t>
            </a:r>
            <a:r>
              <a:rPr lang="en-US" dirty="0" err="1"/>
              <a:t>Böylece</a:t>
            </a:r>
            <a:r>
              <a:rPr lang="en-US" dirty="0"/>
              <a:t>, </a:t>
            </a:r>
            <a:r>
              <a:rPr lang="en-US" dirty="0" err="1"/>
              <a:t>bir</a:t>
            </a:r>
            <a:r>
              <a:rPr lang="en-US" dirty="0"/>
              <a:t> </a:t>
            </a:r>
            <a:r>
              <a:rPr lang="en-US" dirty="0" err="1"/>
              <a:t>kelimenin</a:t>
            </a:r>
            <a:r>
              <a:rPr lang="en-US" dirty="0"/>
              <a:t> </a:t>
            </a:r>
            <a:r>
              <a:rPr lang="en-US" dirty="0" err="1"/>
              <a:t>anlamı</a:t>
            </a:r>
            <a:r>
              <a:rPr lang="en-US" dirty="0"/>
              <a:t>, </a:t>
            </a:r>
            <a:r>
              <a:rPr lang="en-US" dirty="0" err="1"/>
              <a:t>çevresindeki</a:t>
            </a:r>
            <a:r>
              <a:rPr lang="en-US" dirty="0"/>
              <a:t> </a:t>
            </a:r>
            <a:r>
              <a:rPr lang="en-US" dirty="0" err="1"/>
              <a:t>kelimelerle</a:t>
            </a:r>
            <a:r>
              <a:rPr lang="en-US" dirty="0"/>
              <a:t> </a:t>
            </a:r>
            <a:r>
              <a:rPr lang="en-US" dirty="0" err="1"/>
              <a:t>bağlantı</a:t>
            </a:r>
            <a:r>
              <a:rPr lang="en-US" dirty="0"/>
              <a:t> </a:t>
            </a:r>
            <a:r>
              <a:rPr lang="en-US" dirty="0" err="1"/>
              <a:t>kurarak</a:t>
            </a:r>
            <a:r>
              <a:rPr lang="en-US" dirty="0"/>
              <a:t> </a:t>
            </a:r>
            <a:r>
              <a:rPr lang="en-US" dirty="0" err="1"/>
              <a:t>öğrenilebilir</a:t>
            </a:r>
            <a:r>
              <a:rPr lang="en-US" dirty="0"/>
              <a:t>. John Rupert </a:t>
            </a:r>
            <a:r>
              <a:rPr lang="en-US" dirty="0" err="1"/>
              <a:t>Firth'in</a:t>
            </a:r>
            <a:r>
              <a:rPr lang="en-US" dirty="0"/>
              <a:t> </a:t>
            </a:r>
            <a:r>
              <a:rPr lang="en-US" dirty="0" err="1"/>
              <a:t>dediği</a:t>
            </a:r>
            <a:r>
              <a:rPr lang="en-US" dirty="0"/>
              <a:t> </a:t>
            </a:r>
            <a:r>
              <a:rPr lang="en-US" dirty="0" err="1"/>
              <a:t>gibi</a:t>
            </a:r>
            <a:r>
              <a:rPr lang="en-US" dirty="0"/>
              <a:t>, 'Bir </a:t>
            </a:r>
            <a:r>
              <a:rPr lang="en-US" dirty="0" err="1"/>
              <a:t>kelimeyi</a:t>
            </a:r>
            <a:r>
              <a:rPr lang="en-US" dirty="0"/>
              <a:t>, </a:t>
            </a:r>
            <a:r>
              <a:rPr lang="en-US" dirty="0" err="1"/>
              <a:t>içinde</a:t>
            </a:r>
            <a:r>
              <a:rPr lang="en-US" dirty="0"/>
              <a:t> </a:t>
            </a:r>
            <a:r>
              <a:rPr lang="en-US" dirty="0" err="1"/>
              <a:t>bulunduğu</a:t>
            </a:r>
            <a:r>
              <a:rPr lang="en-US" dirty="0"/>
              <a:t> </a:t>
            </a:r>
            <a:r>
              <a:rPr lang="en-US" dirty="0" err="1"/>
              <a:t>kelimelerden</a:t>
            </a:r>
            <a:r>
              <a:rPr lang="en-US" dirty="0"/>
              <a:t> </a:t>
            </a:r>
            <a:r>
              <a:rPr lang="en-US" dirty="0" err="1"/>
              <a:t>tanıyabilirsiniz</a:t>
            </a:r>
            <a:r>
              <a:rPr lang="en-US" dirty="0"/>
              <a:t>.'</a:t>
            </a:r>
          </a:p>
          <a:p>
            <a:r>
              <a:rPr lang="en-US" dirty="0"/>
              <a:t>Bu </a:t>
            </a:r>
            <a:r>
              <a:rPr lang="en-US" dirty="0" err="1"/>
              <a:t>yaklaşım</a:t>
            </a:r>
            <a:r>
              <a:rPr lang="en-US" dirty="0"/>
              <a:t> </a:t>
            </a:r>
            <a:r>
              <a:rPr lang="en-US" dirty="0" err="1"/>
              <a:t>sayesinde</a:t>
            </a:r>
            <a:r>
              <a:rPr lang="en-US" dirty="0"/>
              <a:t>, </a:t>
            </a:r>
            <a:r>
              <a:rPr lang="en-US" dirty="0" err="1"/>
              <a:t>kelimeler</a:t>
            </a:r>
            <a:r>
              <a:rPr lang="en-US" dirty="0"/>
              <a:t> </a:t>
            </a:r>
            <a:r>
              <a:rPr lang="en-US" dirty="0" err="1"/>
              <a:t>arasındaki</a:t>
            </a:r>
            <a:r>
              <a:rPr lang="en-US" dirty="0"/>
              <a:t> </a:t>
            </a:r>
            <a:r>
              <a:rPr lang="en-US" dirty="0" err="1"/>
              <a:t>anlamsal</a:t>
            </a:r>
            <a:r>
              <a:rPr lang="en-US" dirty="0"/>
              <a:t> </a:t>
            </a:r>
            <a:r>
              <a:rPr lang="en-US" dirty="0" err="1"/>
              <a:t>ilişkiler</a:t>
            </a:r>
            <a:r>
              <a:rPr lang="en-US" dirty="0"/>
              <a:t> </a:t>
            </a:r>
            <a:r>
              <a:rPr lang="en-US" dirty="0" err="1"/>
              <a:t>daha</a:t>
            </a:r>
            <a:r>
              <a:rPr lang="en-US" dirty="0"/>
              <a:t> iyi </a:t>
            </a:r>
            <a:r>
              <a:rPr lang="en-US" dirty="0" err="1"/>
              <a:t>temsil</a:t>
            </a:r>
            <a:r>
              <a:rPr lang="en-US" dirty="0"/>
              <a:t> </a:t>
            </a:r>
            <a:r>
              <a:rPr lang="en-US" dirty="0" err="1"/>
              <a:t>edilir</a:t>
            </a:r>
            <a:r>
              <a:rPr lang="en-US" dirty="0"/>
              <a:t> </a:t>
            </a:r>
            <a:r>
              <a:rPr lang="en-US" dirty="0" err="1"/>
              <a:t>ve</a:t>
            </a:r>
            <a:r>
              <a:rPr lang="en-US" dirty="0"/>
              <a:t> </a:t>
            </a:r>
            <a:r>
              <a:rPr lang="en-US" dirty="0" err="1"/>
              <a:t>dilin</a:t>
            </a:r>
            <a:r>
              <a:rPr lang="en-US" dirty="0"/>
              <a:t> </a:t>
            </a:r>
            <a:r>
              <a:rPr lang="en-US" dirty="0" err="1"/>
              <a:t>anlamı</a:t>
            </a:r>
            <a:r>
              <a:rPr lang="en-US" dirty="0"/>
              <a:t> </a:t>
            </a:r>
            <a:r>
              <a:rPr lang="en-US" dirty="0" err="1"/>
              <a:t>matematiksel</a:t>
            </a:r>
            <a:r>
              <a:rPr lang="en-US" dirty="0"/>
              <a:t> </a:t>
            </a:r>
            <a:r>
              <a:rPr lang="en-US" dirty="0" err="1"/>
              <a:t>bir</a:t>
            </a:r>
            <a:r>
              <a:rPr lang="en-US" dirty="0"/>
              <a:t> </a:t>
            </a:r>
            <a:r>
              <a:rPr lang="en-US" dirty="0" err="1"/>
              <a:t>vektör</a:t>
            </a:r>
            <a:r>
              <a:rPr lang="en-US" dirty="0"/>
              <a:t> </a:t>
            </a:r>
            <a:r>
              <a:rPr lang="en-US" dirty="0" err="1"/>
              <a:t>formunda</a:t>
            </a:r>
            <a:r>
              <a:rPr lang="en-US" dirty="0"/>
              <a:t> </a:t>
            </a:r>
            <a:r>
              <a:rPr lang="en-US" dirty="0" err="1"/>
              <a:t>ifade</a:t>
            </a:r>
            <a:r>
              <a:rPr lang="en-US" dirty="0"/>
              <a:t> </a:t>
            </a:r>
            <a:r>
              <a:rPr lang="en-US" dirty="0" err="1"/>
              <a:t>edilebilir</a:t>
            </a:r>
            <a:r>
              <a:rPr lang="en-US" dirty="0"/>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1334905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262539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 </a:t>
            </a:r>
            <a:r>
              <a:rPr lang="en-US" dirty="0" err="1"/>
              <a:t>slayt</a:t>
            </a:r>
            <a:r>
              <a:rPr lang="en-US" dirty="0"/>
              <a:t>, </a:t>
            </a:r>
            <a:r>
              <a:rPr lang="en-US" dirty="0" err="1"/>
              <a:t>softmax</a:t>
            </a:r>
            <a:r>
              <a:rPr lang="en-US" dirty="0"/>
              <a:t> </a:t>
            </a:r>
            <a:r>
              <a:rPr lang="en-US" dirty="0" err="1"/>
              <a:t>fonksiyonunun</a:t>
            </a:r>
            <a:r>
              <a:rPr lang="en-US" dirty="0"/>
              <a:t> </a:t>
            </a:r>
            <a:r>
              <a:rPr lang="en-US" dirty="0" err="1"/>
              <a:t>nasıl</a:t>
            </a:r>
            <a:r>
              <a:rPr lang="en-US" dirty="0"/>
              <a:t> </a:t>
            </a:r>
            <a:r>
              <a:rPr lang="en-US" dirty="0" err="1"/>
              <a:t>çalıştığını</a:t>
            </a:r>
            <a:r>
              <a:rPr lang="en-US" dirty="0"/>
              <a:t> </a:t>
            </a:r>
            <a:r>
              <a:rPr lang="en-US" dirty="0" err="1"/>
              <a:t>basit</a:t>
            </a:r>
            <a:r>
              <a:rPr lang="en-US" dirty="0"/>
              <a:t> </a:t>
            </a:r>
            <a:r>
              <a:rPr lang="en-US" dirty="0" err="1"/>
              <a:t>bir</a:t>
            </a:r>
            <a:r>
              <a:rPr lang="en-US" dirty="0"/>
              <a:t> </a:t>
            </a:r>
            <a:r>
              <a:rPr lang="en-US" dirty="0" err="1"/>
              <a:t>örnekle</a:t>
            </a:r>
            <a:r>
              <a:rPr lang="en-US" dirty="0"/>
              <a:t> </a:t>
            </a:r>
            <a:r>
              <a:rPr lang="en-US" dirty="0" err="1"/>
              <a:t>gösteriyor</a:t>
            </a:r>
            <a:r>
              <a:rPr lang="en-US" dirty="0"/>
              <a:t>.""İlk </a:t>
            </a:r>
            <a:r>
              <a:rPr lang="en-US" dirty="0" err="1"/>
              <a:t>olarak</a:t>
            </a:r>
            <a:r>
              <a:rPr lang="en-US" dirty="0"/>
              <a:t>, z </a:t>
            </a:r>
            <a:r>
              <a:rPr lang="en-US" dirty="0" err="1"/>
              <a:t>vektöründeki</a:t>
            </a:r>
            <a:r>
              <a:rPr lang="en-US" dirty="0"/>
              <a:t> her </a:t>
            </a:r>
            <a:r>
              <a:rPr lang="en-US" dirty="0" err="1"/>
              <a:t>bir</a:t>
            </a:r>
            <a:r>
              <a:rPr lang="en-US" dirty="0"/>
              <a:t> </a:t>
            </a:r>
            <a:r>
              <a:rPr lang="en-US" dirty="0" err="1"/>
              <a:t>değerin</a:t>
            </a:r>
            <a:r>
              <a:rPr lang="en-US" dirty="0"/>
              <a:t> </a:t>
            </a:r>
            <a:r>
              <a:rPr lang="en-US" dirty="0" err="1"/>
              <a:t>üs</a:t>
            </a:r>
            <a:r>
              <a:rPr lang="en-US" dirty="0"/>
              <a:t> (exp) </a:t>
            </a:r>
            <a:r>
              <a:rPr lang="en-US" dirty="0" err="1"/>
              <a:t>fonksiyonu</a:t>
            </a:r>
            <a:r>
              <a:rPr lang="en-US" dirty="0"/>
              <a:t> </a:t>
            </a:r>
            <a:r>
              <a:rPr lang="en-US" dirty="0" err="1"/>
              <a:t>alınıyor</a:t>
            </a:r>
            <a:r>
              <a:rPr lang="en-US" dirty="0"/>
              <a:t>. </a:t>
            </a:r>
            <a:r>
              <a:rPr lang="en-US" dirty="0" err="1"/>
              <a:t>Burada</a:t>
            </a:r>
            <a:r>
              <a:rPr lang="en-US" dirty="0"/>
              <a:t> her </a:t>
            </a:r>
            <a:r>
              <a:rPr lang="en-US" dirty="0" err="1"/>
              <a:t>değerin</a:t>
            </a:r>
            <a:r>
              <a:rPr lang="en-US" dirty="0"/>
              <a:t> </a:t>
            </a:r>
            <a:r>
              <a:rPr lang="en-US" dirty="0" err="1"/>
              <a:t>pozitif</a:t>
            </a:r>
            <a:r>
              <a:rPr lang="en-US" dirty="0"/>
              <a:t> </a:t>
            </a:r>
            <a:r>
              <a:rPr lang="en-US" dirty="0" err="1"/>
              <a:t>ve</a:t>
            </a:r>
            <a:r>
              <a:rPr lang="en-US" dirty="0"/>
              <a:t> </a:t>
            </a:r>
            <a:r>
              <a:rPr lang="en-US" dirty="0" err="1"/>
              <a:t>yüksek</a:t>
            </a:r>
            <a:r>
              <a:rPr lang="en-US" dirty="0"/>
              <a:t> </a:t>
            </a:r>
            <a:r>
              <a:rPr lang="en-US" dirty="0" err="1"/>
              <a:t>bir</a:t>
            </a:r>
            <a:r>
              <a:rPr lang="en-US" dirty="0"/>
              <a:t> </a:t>
            </a:r>
            <a:r>
              <a:rPr lang="en-US" dirty="0" err="1"/>
              <a:t>değere</a:t>
            </a:r>
            <a:r>
              <a:rPr lang="en-US" dirty="0"/>
              <a:t> </a:t>
            </a:r>
            <a:r>
              <a:rPr lang="en-US" dirty="0" err="1"/>
              <a:t>dönüştüğünü</a:t>
            </a:r>
            <a:r>
              <a:rPr lang="en-US" dirty="0"/>
              <a:t> </a:t>
            </a:r>
            <a:r>
              <a:rPr lang="en-US" dirty="0" err="1"/>
              <a:t>görebiliyoruz</a:t>
            </a:r>
            <a:r>
              <a:rPr lang="en-US" dirty="0"/>
              <a:t>.""</a:t>
            </a:r>
            <a:r>
              <a:rPr lang="en-US" dirty="0" err="1"/>
              <a:t>Sonrasında</a:t>
            </a:r>
            <a:r>
              <a:rPr lang="en-US" dirty="0"/>
              <a:t> </a:t>
            </a:r>
            <a:r>
              <a:rPr lang="en-US" dirty="0" err="1"/>
              <a:t>tüm</a:t>
            </a:r>
            <a:r>
              <a:rPr lang="en-US" dirty="0"/>
              <a:t> exp(z) </a:t>
            </a:r>
            <a:r>
              <a:rPr lang="en-US" dirty="0" err="1"/>
              <a:t>değerlerinin</a:t>
            </a:r>
            <a:r>
              <a:rPr lang="en-US" dirty="0"/>
              <a:t> </a:t>
            </a:r>
            <a:r>
              <a:rPr lang="en-US" dirty="0" err="1"/>
              <a:t>toplamı</a:t>
            </a:r>
            <a:r>
              <a:rPr lang="en-US" dirty="0"/>
              <a:t> </a:t>
            </a:r>
            <a:r>
              <a:rPr lang="en-US" dirty="0" err="1"/>
              <a:t>alınarak</a:t>
            </a:r>
            <a:r>
              <a:rPr lang="en-US" dirty="0"/>
              <a:t>, her </a:t>
            </a:r>
            <a:r>
              <a:rPr lang="en-US" dirty="0" err="1"/>
              <a:t>bir</a:t>
            </a:r>
            <a:r>
              <a:rPr lang="en-US" dirty="0"/>
              <a:t> </a:t>
            </a:r>
            <a:r>
              <a:rPr lang="en-US" dirty="0" err="1"/>
              <a:t>eleman</a:t>
            </a:r>
            <a:r>
              <a:rPr lang="en-US" dirty="0"/>
              <a:t> </a:t>
            </a:r>
            <a:r>
              <a:rPr lang="en-US" dirty="0" err="1"/>
              <a:t>bu</a:t>
            </a:r>
            <a:r>
              <a:rPr lang="en-US" dirty="0"/>
              <a:t> </a:t>
            </a:r>
            <a:r>
              <a:rPr lang="en-US" dirty="0" err="1"/>
              <a:t>toplam</a:t>
            </a:r>
            <a:r>
              <a:rPr lang="en-US" dirty="0"/>
              <a:t> </a:t>
            </a:r>
            <a:r>
              <a:rPr lang="en-US" dirty="0" err="1"/>
              <a:t>değere</a:t>
            </a:r>
            <a:r>
              <a:rPr lang="en-US" dirty="0"/>
              <a:t> </a:t>
            </a:r>
            <a:r>
              <a:rPr lang="en-US" dirty="0" err="1"/>
              <a:t>bölünüyor</a:t>
            </a:r>
            <a:r>
              <a:rPr lang="en-US" dirty="0"/>
              <a:t>. </a:t>
            </a:r>
            <a:r>
              <a:rPr lang="en-US" dirty="0" err="1"/>
              <a:t>Böylece</a:t>
            </a:r>
            <a:r>
              <a:rPr lang="en-US" dirty="0"/>
              <a:t>, her </a:t>
            </a:r>
            <a:r>
              <a:rPr lang="en-US" dirty="0" err="1"/>
              <a:t>değerin</a:t>
            </a:r>
            <a:r>
              <a:rPr lang="en-US" dirty="0"/>
              <a:t> </a:t>
            </a:r>
            <a:r>
              <a:rPr lang="en-US" dirty="0" err="1"/>
              <a:t>toplam</a:t>
            </a:r>
            <a:r>
              <a:rPr lang="en-US" dirty="0"/>
              <a:t> </a:t>
            </a:r>
            <a:r>
              <a:rPr lang="en-US" dirty="0" err="1"/>
              <a:t>içindeki</a:t>
            </a:r>
            <a:r>
              <a:rPr lang="en-US" dirty="0"/>
              <a:t> </a:t>
            </a:r>
            <a:r>
              <a:rPr lang="en-US" dirty="0" err="1"/>
              <a:t>göreli</a:t>
            </a:r>
            <a:r>
              <a:rPr lang="en-US" dirty="0"/>
              <a:t> </a:t>
            </a:r>
            <a:r>
              <a:rPr lang="en-US" dirty="0" err="1"/>
              <a:t>payı</a:t>
            </a:r>
            <a:r>
              <a:rPr lang="en-US" dirty="0"/>
              <a:t> </a:t>
            </a:r>
            <a:r>
              <a:rPr lang="en-US" dirty="0" err="1"/>
              <a:t>bulunmuş</a:t>
            </a:r>
            <a:r>
              <a:rPr lang="en-US" dirty="0"/>
              <a:t> </a:t>
            </a:r>
            <a:r>
              <a:rPr lang="en-US" dirty="0" err="1"/>
              <a:t>oluyor</a:t>
            </a:r>
            <a:r>
              <a:rPr lang="en-US" dirty="0"/>
              <a:t>.""</a:t>
            </a:r>
            <a:r>
              <a:rPr lang="en-US" dirty="0" err="1"/>
              <a:t>Sonuç</a:t>
            </a:r>
            <a:r>
              <a:rPr lang="en-US" dirty="0"/>
              <a:t>, 0 </a:t>
            </a:r>
            <a:r>
              <a:rPr lang="en-US" dirty="0" err="1"/>
              <a:t>ile</a:t>
            </a:r>
            <a:r>
              <a:rPr lang="en-US" dirty="0"/>
              <a:t> 1 </a:t>
            </a:r>
            <a:r>
              <a:rPr lang="en-US" dirty="0" err="1"/>
              <a:t>arasında</a:t>
            </a:r>
            <a:r>
              <a:rPr lang="en-US" dirty="0"/>
              <a:t> normalize </a:t>
            </a:r>
            <a:r>
              <a:rPr lang="en-US" dirty="0" err="1"/>
              <a:t>edilmiş</a:t>
            </a:r>
            <a:r>
              <a:rPr lang="en-US" dirty="0"/>
              <a:t> </a:t>
            </a:r>
            <a:r>
              <a:rPr lang="en-US" dirty="0" err="1"/>
              <a:t>değerler</a:t>
            </a:r>
            <a:r>
              <a:rPr lang="en-US" dirty="0"/>
              <a:t> </a:t>
            </a:r>
            <a:r>
              <a:rPr lang="en-US" dirty="0" err="1"/>
              <a:t>oluyor</a:t>
            </a:r>
            <a:r>
              <a:rPr lang="en-US" dirty="0"/>
              <a:t> </a:t>
            </a:r>
            <a:r>
              <a:rPr lang="en-US" dirty="0" err="1"/>
              <a:t>ve</a:t>
            </a:r>
            <a:r>
              <a:rPr lang="en-US" dirty="0"/>
              <a:t> </a:t>
            </a:r>
            <a:r>
              <a:rPr lang="en-US" dirty="0" err="1"/>
              <a:t>bu</a:t>
            </a:r>
            <a:r>
              <a:rPr lang="en-US" dirty="0"/>
              <a:t> </a:t>
            </a:r>
            <a:r>
              <a:rPr lang="en-US" dirty="0" err="1"/>
              <a:t>değerler</a:t>
            </a:r>
            <a:r>
              <a:rPr lang="en-US" dirty="0"/>
              <a:t> bize her </a:t>
            </a:r>
            <a:r>
              <a:rPr lang="en-US" dirty="0" err="1"/>
              <a:t>kelimenin</a:t>
            </a:r>
            <a:r>
              <a:rPr lang="en-US" dirty="0"/>
              <a:t> </a:t>
            </a:r>
            <a:r>
              <a:rPr lang="en-US" dirty="0" err="1"/>
              <a:t>tahmin</a:t>
            </a:r>
            <a:r>
              <a:rPr lang="en-US" dirty="0"/>
              <a:t> </a:t>
            </a:r>
            <a:r>
              <a:rPr lang="en-US" dirty="0" err="1"/>
              <a:t>edilen</a:t>
            </a:r>
            <a:r>
              <a:rPr lang="en-US" dirty="0"/>
              <a:t> </a:t>
            </a:r>
            <a:r>
              <a:rPr lang="en-US" dirty="0" err="1"/>
              <a:t>kelime</a:t>
            </a:r>
            <a:r>
              <a:rPr lang="en-US" dirty="0"/>
              <a:t> </a:t>
            </a:r>
            <a:r>
              <a:rPr lang="en-US" dirty="0" err="1"/>
              <a:t>olma</a:t>
            </a:r>
            <a:r>
              <a:rPr lang="en-US" dirty="0"/>
              <a:t> </a:t>
            </a:r>
            <a:r>
              <a:rPr lang="en-US" dirty="0" err="1"/>
              <a:t>olasılığını</a:t>
            </a:r>
            <a:r>
              <a:rPr lang="en-US" dirty="0"/>
              <a:t> </a:t>
            </a:r>
            <a:r>
              <a:rPr lang="en-US" dirty="0" err="1"/>
              <a:t>veriyor</a:t>
            </a:r>
            <a:r>
              <a:rPr lang="en-US" dirty="0"/>
              <a:t>. </a:t>
            </a:r>
            <a:r>
              <a:rPr lang="en-US" dirty="0" err="1"/>
              <a:t>Örneğin</a:t>
            </a:r>
            <a:r>
              <a:rPr lang="en-US" dirty="0"/>
              <a:t>, happy </a:t>
            </a:r>
            <a:r>
              <a:rPr lang="en-US" dirty="0" err="1"/>
              <a:t>kelimesinin</a:t>
            </a:r>
            <a:r>
              <a:rPr lang="en-US" dirty="0"/>
              <a:t> 0.612 </a:t>
            </a:r>
            <a:r>
              <a:rPr lang="en-US" dirty="0" err="1"/>
              <a:t>olasılıkla</a:t>
            </a:r>
            <a:r>
              <a:rPr lang="en-US" dirty="0"/>
              <a:t> </a:t>
            </a:r>
            <a:r>
              <a:rPr lang="en-US" dirty="0" err="1"/>
              <a:t>tahmin</a:t>
            </a:r>
            <a:r>
              <a:rPr lang="en-US" dirty="0"/>
              <a:t> </a:t>
            </a:r>
            <a:r>
              <a:rPr lang="en-US" dirty="0" err="1"/>
              <a:t>edilen</a:t>
            </a:r>
            <a:r>
              <a:rPr lang="en-US" dirty="0"/>
              <a:t> </a:t>
            </a:r>
            <a:r>
              <a:rPr lang="en-US" dirty="0" err="1"/>
              <a:t>kelime</a:t>
            </a:r>
            <a:r>
              <a:rPr lang="en-US" dirty="0"/>
              <a:t> </a:t>
            </a:r>
            <a:r>
              <a:rPr lang="en-US" dirty="0" err="1"/>
              <a:t>olduğunu</a:t>
            </a:r>
            <a:r>
              <a:rPr lang="en-US" dirty="0"/>
              <a:t> </a:t>
            </a:r>
            <a:r>
              <a:rPr lang="en-US" dirty="0" err="1"/>
              <a:t>görüyoruz</a:t>
            </a:r>
            <a:r>
              <a:rPr lang="en-US" dirty="0"/>
              <a:t>.""</a:t>
            </a:r>
            <a:r>
              <a:rPr lang="en-US" dirty="0" err="1"/>
              <a:t>Softmax</a:t>
            </a:r>
            <a:r>
              <a:rPr lang="en-US" dirty="0"/>
              <a:t>, </a:t>
            </a:r>
            <a:r>
              <a:rPr lang="en-US" dirty="0" err="1"/>
              <a:t>bir</a:t>
            </a:r>
            <a:r>
              <a:rPr lang="en-US" dirty="0"/>
              <a:t> </a:t>
            </a:r>
            <a:r>
              <a:rPr lang="en-US" dirty="0" err="1"/>
              <a:t>sınıf</a:t>
            </a:r>
            <a:r>
              <a:rPr lang="en-US" dirty="0"/>
              <a:t> </a:t>
            </a:r>
            <a:r>
              <a:rPr lang="en-US" dirty="0" err="1"/>
              <a:t>tahmin</a:t>
            </a:r>
            <a:r>
              <a:rPr lang="en-US" dirty="0"/>
              <a:t> </a:t>
            </a:r>
            <a:r>
              <a:rPr lang="en-US" dirty="0" err="1"/>
              <a:t>ederken</a:t>
            </a:r>
            <a:r>
              <a:rPr lang="en-US" dirty="0"/>
              <a:t> </a:t>
            </a:r>
            <a:r>
              <a:rPr lang="en-US" dirty="0" err="1"/>
              <a:t>en</a:t>
            </a:r>
            <a:r>
              <a:rPr lang="en-US" dirty="0"/>
              <a:t> </a:t>
            </a:r>
            <a:r>
              <a:rPr lang="en-US" dirty="0" err="1"/>
              <a:t>yüksek</a:t>
            </a:r>
            <a:r>
              <a:rPr lang="en-US" dirty="0"/>
              <a:t> </a:t>
            </a:r>
            <a:r>
              <a:rPr lang="en-US" dirty="0" err="1"/>
              <a:t>olasılığı</a:t>
            </a:r>
            <a:r>
              <a:rPr lang="en-US" dirty="0"/>
              <a:t> </a:t>
            </a:r>
            <a:r>
              <a:rPr lang="en-US" dirty="0" err="1"/>
              <a:t>olan</a:t>
            </a:r>
            <a:r>
              <a:rPr lang="en-US" dirty="0"/>
              <a:t> </a:t>
            </a:r>
            <a:r>
              <a:rPr lang="en-US" dirty="0" err="1"/>
              <a:t>sınıfı</a:t>
            </a:r>
            <a:r>
              <a:rPr lang="en-US" dirty="0"/>
              <a:t> </a:t>
            </a:r>
            <a:r>
              <a:rPr lang="en-US" dirty="0" err="1"/>
              <a:t>seçmemizi</a:t>
            </a:r>
            <a:r>
              <a:rPr lang="en-US" dirty="0"/>
              <a:t> </a:t>
            </a:r>
            <a:r>
              <a:rPr lang="en-US" dirty="0" err="1"/>
              <a:t>sağlıyor</a:t>
            </a:r>
            <a:r>
              <a:rPr lang="en-US" dirty="0"/>
              <a:t> </a:t>
            </a:r>
            <a:r>
              <a:rPr lang="en-US" dirty="0" err="1"/>
              <a:t>ve</a:t>
            </a:r>
            <a:r>
              <a:rPr lang="en-US" dirty="0"/>
              <a:t> </a:t>
            </a:r>
            <a:r>
              <a:rPr lang="en-US" dirty="0" err="1"/>
              <a:t>olasılıkları</a:t>
            </a:r>
            <a:r>
              <a:rPr lang="en-US" dirty="0"/>
              <a:t> </a:t>
            </a:r>
            <a:r>
              <a:rPr lang="en-US" dirty="0" err="1"/>
              <a:t>toplamı</a:t>
            </a:r>
            <a:r>
              <a:rPr lang="en-US" dirty="0"/>
              <a:t> her zaman 1’e </a:t>
            </a:r>
            <a:r>
              <a:rPr lang="en-US" dirty="0" err="1"/>
              <a:t>eşit</a:t>
            </a:r>
            <a:r>
              <a:rPr lang="en-US" dirty="0"/>
              <a:t> </a:t>
            </a:r>
            <a:r>
              <a:rPr lang="en-US" dirty="0" err="1"/>
              <a:t>olacak</a:t>
            </a:r>
            <a:r>
              <a:rPr lang="en-US" dirty="0"/>
              <a:t> </a:t>
            </a:r>
            <a:r>
              <a:rPr lang="en-US" dirty="0" err="1"/>
              <a:t>şekilde</a:t>
            </a:r>
            <a:r>
              <a:rPr lang="en-US" dirty="0"/>
              <a:t> normalize </a:t>
            </a:r>
            <a:r>
              <a:rPr lang="en-US" dirty="0" err="1"/>
              <a:t>ediyor</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2728523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3816-4E0C-8389-BCC8-EC3471468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5ACFB-3150-570C-2F02-BDBE7509A4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ADEDE-B923-1D6F-0C0C-D2DEB41634C5}"/>
              </a:ext>
            </a:extLst>
          </p:cNvPr>
          <p:cNvSpPr>
            <a:spLocks noGrp="1"/>
          </p:cNvSpPr>
          <p:nvPr>
            <p:ph type="body" idx="1"/>
          </p:nvPr>
        </p:nvSpPr>
        <p:spPr/>
        <p:txBody>
          <a:bodyPr/>
          <a:lstStyle/>
          <a:p>
            <a:r>
              <a:rPr lang="en-US" dirty="0" err="1"/>
              <a:t>Başlangıçta</a:t>
            </a:r>
            <a:r>
              <a:rPr lang="en-US" dirty="0"/>
              <a:t> </a:t>
            </a:r>
            <a:r>
              <a:rPr lang="en-US" dirty="0" err="1"/>
              <a:t>rastgele</a:t>
            </a:r>
            <a:r>
              <a:rPr lang="en-US" dirty="0"/>
              <a:t> </a:t>
            </a:r>
            <a:r>
              <a:rPr lang="en-US" dirty="0" err="1"/>
              <a:t>sayılar</a:t>
            </a:r>
            <a:r>
              <a:rPr lang="en-US" dirty="0"/>
              <a:t> </a:t>
            </a:r>
            <a:r>
              <a:rPr lang="en-US" dirty="0" err="1"/>
              <a:t>atamak</a:t>
            </a:r>
            <a:r>
              <a:rPr lang="en-US" dirty="0"/>
              <a:t> </a:t>
            </a:r>
            <a:r>
              <a:rPr lang="en-US" dirty="0" err="1"/>
              <a:t>yerine</a:t>
            </a:r>
            <a:r>
              <a:rPr lang="en-US" dirty="0"/>
              <a:t> </a:t>
            </a:r>
            <a:r>
              <a:rPr lang="en-US" dirty="0" err="1"/>
              <a:t>kelimelere</a:t>
            </a:r>
            <a:r>
              <a:rPr lang="en-US" dirty="0"/>
              <a:t>,</a:t>
            </a:r>
          </a:p>
        </p:txBody>
      </p:sp>
      <p:sp>
        <p:nvSpPr>
          <p:cNvPr id="4" name="Slide Number Placeholder 3">
            <a:extLst>
              <a:ext uri="{FF2B5EF4-FFF2-40B4-BE49-F238E27FC236}">
                <a16:creationId xmlns:a16="http://schemas.microsoft.com/office/drawing/2014/main" id="{07D0AC41-F011-1587-F1DA-6397C26A1497}"/>
              </a:ext>
            </a:extLst>
          </p:cNvPr>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1878647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182D4-E277-93CA-69E4-D21CD7683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6D45A-640E-45A1-42CC-4182901FC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A965C2-9EF1-9905-91BB-F012244B950E}"/>
              </a:ext>
            </a:extLst>
          </p:cNvPr>
          <p:cNvSpPr>
            <a:spLocks noGrp="1"/>
          </p:cNvSpPr>
          <p:nvPr>
            <p:ph type="body" idx="1"/>
          </p:nvPr>
        </p:nvSpPr>
        <p:spPr/>
        <p:txBody>
          <a:bodyPr/>
          <a:lstStyle/>
          <a:p>
            <a:r>
              <a:rPr lang="en-US" dirty="0" err="1"/>
              <a:t>Bie</a:t>
            </a:r>
            <a:r>
              <a:rPr lang="en-US" dirty="0"/>
              <a:t> neural network </a:t>
            </a:r>
            <a:r>
              <a:rPr lang="en-US" dirty="0" err="1"/>
              <a:t>eğiterek</a:t>
            </a:r>
            <a:r>
              <a:rPr lang="en-US" dirty="0"/>
              <a:t> </a:t>
            </a:r>
            <a:r>
              <a:rPr lang="en-US" dirty="0" err="1"/>
              <a:t>bizim</a:t>
            </a:r>
            <a:r>
              <a:rPr lang="en-US" dirty="0"/>
              <a:t> </a:t>
            </a:r>
            <a:r>
              <a:rPr lang="en-US" dirty="0" err="1"/>
              <a:t>yerimize</a:t>
            </a:r>
            <a:r>
              <a:rPr lang="en-US" dirty="0"/>
              <a:t> </a:t>
            </a:r>
            <a:r>
              <a:rPr lang="en-US" dirty="0" err="1"/>
              <a:t>bu</a:t>
            </a:r>
            <a:r>
              <a:rPr lang="en-US" dirty="0"/>
              <a:t> </a:t>
            </a:r>
            <a:r>
              <a:rPr lang="en-US" dirty="0" err="1"/>
              <a:t>sayıları</a:t>
            </a:r>
            <a:r>
              <a:rPr lang="en-US" dirty="0"/>
              <a:t> </a:t>
            </a:r>
            <a:r>
              <a:rPr lang="en-US" dirty="0" err="1"/>
              <a:t>bulmasını</a:t>
            </a:r>
            <a:r>
              <a:rPr lang="en-US" dirty="0"/>
              <a:t> </a:t>
            </a:r>
            <a:r>
              <a:rPr lang="en-US" dirty="0" err="1"/>
              <a:t>sağlayabiliriz</a:t>
            </a:r>
            <a:r>
              <a:rPr lang="en-US" dirty="0"/>
              <a:t>. Bunun </a:t>
            </a:r>
            <a:r>
              <a:rPr lang="en-US" dirty="0" err="1"/>
              <a:t>en</a:t>
            </a:r>
            <a:r>
              <a:rPr lang="en-US" dirty="0"/>
              <a:t> </a:t>
            </a:r>
            <a:r>
              <a:rPr lang="en-US" dirty="0" err="1"/>
              <a:t>büyük</a:t>
            </a:r>
            <a:r>
              <a:rPr lang="en-US" dirty="0"/>
              <a:t> </a:t>
            </a:r>
            <a:r>
              <a:rPr lang="en-US" dirty="0" err="1"/>
              <a:t>faydası</a:t>
            </a:r>
            <a:r>
              <a:rPr lang="en-US" dirty="0"/>
              <a:t>, </a:t>
            </a:r>
            <a:r>
              <a:rPr lang="en-US" dirty="0" err="1"/>
              <a:t>bir</a:t>
            </a:r>
            <a:r>
              <a:rPr lang="en-US" dirty="0"/>
              <a:t> </a:t>
            </a:r>
            <a:r>
              <a:rPr lang="en-US" dirty="0" err="1"/>
              <a:t>etiketi</a:t>
            </a:r>
            <a:r>
              <a:rPr lang="en-US" dirty="0"/>
              <a:t> </a:t>
            </a:r>
            <a:r>
              <a:rPr lang="en-US" dirty="0" err="1"/>
              <a:t>ihtiyaç</a:t>
            </a:r>
            <a:r>
              <a:rPr lang="en-US" dirty="0"/>
              <a:t> </a:t>
            </a:r>
            <a:r>
              <a:rPr lang="en-US" dirty="0" err="1"/>
              <a:t>duymadan</a:t>
            </a:r>
            <a:r>
              <a:rPr lang="en-US" dirty="0"/>
              <a:t> </a:t>
            </a:r>
            <a:r>
              <a:rPr lang="en-US" dirty="0" err="1"/>
              <a:t>elimizdeki</a:t>
            </a:r>
            <a:r>
              <a:rPr lang="en-US" dirty="0"/>
              <a:t> </a:t>
            </a:r>
            <a:r>
              <a:rPr lang="en-US" dirty="0" err="1"/>
              <a:t>kelimelerle</a:t>
            </a:r>
            <a:r>
              <a:rPr lang="en-US" dirty="0"/>
              <a:t> </a:t>
            </a:r>
            <a:r>
              <a:rPr lang="en-US" dirty="0" err="1"/>
              <a:t>bir</a:t>
            </a:r>
            <a:r>
              <a:rPr lang="en-US" dirty="0"/>
              <a:t> </a:t>
            </a:r>
            <a:r>
              <a:rPr lang="en-US" dirty="0" err="1"/>
              <a:t>eğitim</a:t>
            </a:r>
            <a:r>
              <a:rPr lang="en-US" dirty="0"/>
              <a:t> </a:t>
            </a:r>
            <a:r>
              <a:rPr lang="en-US" dirty="0" err="1"/>
              <a:t>veriseti</a:t>
            </a:r>
            <a:r>
              <a:rPr lang="en-US" dirty="0"/>
              <a:t> </a:t>
            </a:r>
            <a:r>
              <a:rPr lang="en-US" dirty="0" err="1"/>
              <a:t>oluşturabiliriz</a:t>
            </a:r>
            <a:r>
              <a:rPr lang="en-US" dirty="0"/>
              <a:t>. </a:t>
            </a:r>
            <a:r>
              <a:rPr lang="en-US" dirty="0" err="1"/>
              <a:t>Böylece</a:t>
            </a:r>
            <a:r>
              <a:rPr lang="en-US" dirty="0"/>
              <a:t> </a:t>
            </a:r>
            <a:r>
              <a:rPr lang="en-US" dirty="0" err="1"/>
              <a:t>buradaki</a:t>
            </a:r>
            <a:r>
              <a:rPr lang="en-US" dirty="0"/>
              <a:t> </a:t>
            </a:r>
            <a:r>
              <a:rPr lang="en-US" dirty="0" err="1"/>
              <a:t>weightleri</a:t>
            </a:r>
            <a:r>
              <a:rPr lang="en-US" dirty="0"/>
              <a:t> optimize </a:t>
            </a:r>
            <a:r>
              <a:rPr lang="en-US" dirty="0" err="1"/>
              <a:t>edebiliriz</a:t>
            </a:r>
            <a:r>
              <a:rPr lang="en-US" dirty="0"/>
              <a:t>. </a:t>
            </a:r>
            <a:r>
              <a:rPr lang="en-US" dirty="0" err="1"/>
              <a:t>Sonunda</a:t>
            </a:r>
            <a:r>
              <a:rPr lang="en-US" dirty="0"/>
              <a:t> </a:t>
            </a:r>
            <a:r>
              <a:rPr lang="en-US" dirty="0" err="1"/>
              <a:t>elimizde</a:t>
            </a:r>
            <a:r>
              <a:rPr lang="en-US" dirty="0"/>
              <a:t> </a:t>
            </a:r>
            <a:r>
              <a:rPr lang="en-US" dirty="0" err="1"/>
              <a:t>çok</a:t>
            </a:r>
            <a:r>
              <a:rPr lang="en-US" dirty="0"/>
              <a:t> </a:t>
            </a:r>
            <a:r>
              <a:rPr lang="en-US" dirty="0" err="1"/>
              <a:t>daha</a:t>
            </a:r>
            <a:r>
              <a:rPr lang="en-US" dirty="0"/>
              <a:t> </a:t>
            </a:r>
            <a:r>
              <a:rPr lang="en-US" dirty="0" err="1"/>
              <a:t>küçük</a:t>
            </a:r>
            <a:r>
              <a:rPr lang="en-US" dirty="0"/>
              <a:t> fix </a:t>
            </a:r>
            <a:r>
              <a:rPr lang="en-US" dirty="0" err="1"/>
              <a:t>bir</a:t>
            </a:r>
            <a:r>
              <a:rPr lang="en-US" dirty="0"/>
              <a:t> </a:t>
            </a:r>
            <a:r>
              <a:rPr lang="en-US" dirty="0" err="1"/>
              <a:t>boyuta</a:t>
            </a:r>
            <a:r>
              <a:rPr lang="en-US" dirty="0"/>
              <a:t> </a:t>
            </a:r>
            <a:r>
              <a:rPr lang="en-US" dirty="0" err="1"/>
              <a:t>indirgenmiş</a:t>
            </a:r>
            <a:r>
              <a:rPr lang="en-US" dirty="0"/>
              <a:t> </a:t>
            </a:r>
            <a:r>
              <a:rPr lang="en-US" dirty="0" err="1"/>
              <a:t>bir</a:t>
            </a:r>
            <a:r>
              <a:rPr lang="en-US" dirty="0"/>
              <a:t> </a:t>
            </a:r>
            <a:r>
              <a:rPr lang="en-US" dirty="0" err="1"/>
              <a:t>vektör</a:t>
            </a:r>
            <a:r>
              <a:rPr lang="en-US" dirty="0"/>
              <a:t> </a:t>
            </a:r>
            <a:r>
              <a:rPr lang="en-US" dirty="0" err="1"/>
              <a:t>listesi</a:t>
            </a:r>
            <a:r>
              <a:rPr lang="en-US" dirty="0"/>
              <a:t> </a:t>
            </a:r>
            <a:r>
              <a:rPr lang="en-US" dirty="0" err="1"/>
              <a:t>yani</a:t>
            </a:r>
            <a:r>
              <a:rPr lang="en-US" dirty="0"/>
              <a:t> </a:t>
            </a:r>
            <a:r>
              <a:rPr lang="en-US" dirty="0" err="1"/>
              <a:t>embeddinleri</a:t>
            </a:r>
            <a:r>
              <a:rPr lang="en-US" dirty="0"/>
              <a:t> </a:t>
            </a:r>
            <a:r>
              <a:rPr lang="en-US" dirty="0" err="1"/>
              <a:t>elde</a:t>
            </a:r>
            <a:r>
              <a:rPr lang="en-US" dirty="0"/>
              <a:t> </a:t>
            </a:r>
            <a:r>
              <a:rPr lang="en-US" dirty="0" err="1"/>
              <a:t>edebiliriz</a:t>
            </a:r>
            <a:endParaRPr lang="en-US" dirty="0"/>
          </a:p>
        </p:txBody>
      </p:sp>
      <p:sp>
        <p:nvSpPr>
          <p:cNvPr id="4" name="Slide Number Placeholder 3">
            <a:extLst>
              <a:ext uri="{FF2B5EF4-FFF2-40B4-BE49-F238E27FC236}">
                <a16:creationId xmlns:a16="http://schemas.microsoft.com/office/drawing/2014/main" id="{02190D40-E3E3-F6B1-8775-D5E43954D521}"/>
              </a:ext>
            </a:extLst>
          </p:cNvPr>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3963465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BAD52-DFF0-138A-8BB3-CF6E0064DF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197F5-3BAB-4490-A1CD-88A0E42AA4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3C3D3-B392-74BC-F998-FD95D0564BFE}"/>
              </a:ext>
            </a:extLst>
          </p:cNvPr>
          <p:cNvSpPr>
            <a:spLocks noGrp="1"/>
          </p:cNvSpPr>
          <p:nvPr>
            <p:ph type="body" idx="1"/>
          </p:nvPr>
        </p:nvSpPr>
        <p:spPr/>
        <p:txBody>
          <a:bodyPr/>
          <a:lstStyle/>
          <a:p>
            <a:r>
              <a:rPr lang="en-US" dirty="0"/>
              <a:t>Is den </a:t>
            </a:r>
            <a:r>
              <a:rPr lang="en-US" dirty="0" err="1"/>
              <a:t>sonra</a:t>
            </a:r>
            <a:r>
              <a:rPr lang="en-US" dirty="0"/>
              <a:t> great </a:t>
            </a:r>
            <a:r>
              <a:rPr lang="en-US" dirty="0" err="1"/>
              <a:t>istiyoruz</a:t>
            </a:r>
            <a:r>
              <a:rPr lang="en-US" dirty="0"/>
              <a:t>.</a:t>
            </a:r>
          </a:p>
        </p:txBody>
      </p:sp>
      <p:sp>
        <p:nvSpPr>
          <p:cNvPr id="4" name="Slide Number Placeholder 3">
            <a:extLst>
              <a:ext uri="{FF2B5EF4-FFF2-40B4-BE49-F238E27FC236}">
                <a16:creationId xmlns:a16="http://schemas.microsoft.com/office/drawing/2014/main" id="{FA629226-084C-04C8-6484-FE9E89713706}"/>
              </a:ext>
            </a:extLst>
          </p:cNvPr>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3078163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1.11.2024</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1.11.2024</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1.11.2024</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1.11.2024</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1.11.2024</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1.11.2024</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1.11.2024</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1.11.2024</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1.11.2024</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1.11.2024</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1.11.2024</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1.11.2024</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slideshare.net/InfoQ/intuition-usecases-of-embeddings-in-nlp-beyond" TargetMode="Externa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jalammar.github.io/illustrated-word2ve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46.png"/><Relationship Id="rId7" Type="http://schemas.openxmlformats.org/officeDocument/2006/relationships/customXml" Target="../ink/ink5.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customXml" Target="../ink/ink4.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customXml" Target="../ink/ink2.xml"/><Relationship Id="rId5" Type="http://schemas.openxmlformats.org/officeDocument/2006/relationships/image" Target="../media/image12.png"/><Relationship Id="rId4" Type="http://schemas.openxmlformats.org/officeDocument/2006/relationships/customXml" Target="../ink/ink1.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viZrOnJclY0&amp;ab_channel=StatQuestwithJoshStarmer"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a:effectLst/>
                <a:latin typeface="Arial" panose="020B0604020202020204" pitchFamily="34" charset="0"/>
                <a:ea typeface="Times New Roman" panose="02020603050405020304" pitchFamily="18" charset="0"/>
                <a:cs typeface="Arial" panose="020B0604020202020204" pitchFamily="34" charset="0"/>
              </a:rPr>
              <a:t>Uygulamalı Doğal Dil İşleme</a:t>
            </a:r>
            <a:r>
              <a:rPr lang="en-TR" sz="2800" dirty="0">
                <a:effectLst/>
                <a:latin typeface="Arial" panose="020B0604020202020204" pitchFamily="34" charset="0"/>
                <a:cs typeface="Arial" panose="020B0604020202020204" pitchFamily="34" charset="0"/>
              </a:rPr>
              <a:t> </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err="1">
                <a:latin typeface="Arial"/>
                <a:cs typeface="Arial"/>
              </a:rPr>
              <a:t>Embeddings</a:t>
            </a:r>
            <a:endParaRPr lang="tr-TR" sz="1800" b="1" dirty="0">
              <a:latin typeface="Arial"/>
              <a:cs typeface="Arial"/>
            </a:endParaRP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1 Kasım</a:t>
            </a:r>
            <a:r>
              <a:rPr lang="en-US" sz="1400" dirty="0">
                <a:latin typeface="Arial"/>
                <a:cs typeface="Arial"/>
              </a:rPr>
              <a:t> </a:t>
            </a:r>
            <a:r>
              <a:rPr lang="tr-TR" sz="1400" dirty="0">
                <a:latin typeface="Arial"/>
                <a:cs typeface="Arial"/>
              </a:rPr>
              <a:t>2024</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93E78-8C55-D6DE-CACF-C92F9E0DEC7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D04883B-C1D3-87B2-38A3-246A997A1582}"/>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3227DE0E-9D47-8290-7A8F-B73E52A68C95}"/>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00EF7D9D-73FB-FC35-16E5-35BB354E96F1}"/>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3" name="Picture 2">
            <a:extLst>
              <a:ext uri="{FF2B5EF4-FFF2-40B4-BE49-F238E27FC236}">
                <a16:creationId xmlns:a16="http://schemas.microsoft.com/office/drawing/2014/main" id="{40C57B10-F9CD-0FD7-56E0-D59B64C55F71}"/>
              </a:ext>
            </a:extLst>
          </p:cNvPr>
          <p:cNvPicPr>
            <a:picLocks noChangeAspect="1"/>
          </p:cNvPicPr>
          <p:nvPr/>
        </p:nvPicPr>
        <p:blipFill>
          <a:blip r:embed="rId4"/>
          <a:stretch>
            <a:fillRect/>
          </a:stretch>
        </p:blipFill>
        <p:spPr>
          <a:xfrm>
            <a:off x="2209800" y="1179265"/>
            <a:ext cx="7772400" cy="4499470"/>
          </a:xfrm>
          <a:prstGeom prst="rect">
            <a:avLst/>
          </a:prstGeom>
        </p:spPr>
      </p:pic>
    </p:spTree>
    <p:extLst>
      <p:ext uri="{BB962C8B-B14F-4D97-AF65-F5344CB8AC3E}">
        <p14:creationId xmlns:p14="http://schemas.microsoft.com/office/powerpoint/2010/main" val="2876708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C4F35-752D-3982-D1C7-FA8A247B09A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0A7B764-D386-A689-DDB1-9C3BC2E4461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D7DF429A-3ED7-688B-C44E-D38543CC58E3}"/>
              </a:ext>
            </a:extLst>
          </p:cNvPr>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BF17E70D-6C4C-C92A-BD38-4F5F2D093601}"/>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3" name="Picture 2">
            <a:extLst>
              <a:ext uri="{FF2B5EF4-FFF2-40B4-BE49-F238E27FC236}">
                <a16:creationId xmlns:a16="http://schemas.microsoft.com/office/drawing/2014/main" id="{1A90BDF8-87AE-A980-AEDA-2E6B9ED7B0CC}"/>
              </a:ext>
            </a:extLst>
          </p:cNvPr>
          <p:cNvPicPr>
            <a:picLocks noChangeAspect="1"/>
          </p:cNvPicPr>
          <p:nvPr/>
        </p:nvPicPr>
        <p:blipFill>
          <a:blip r:embed="rId4"/>
          <a:stretch>
            <a:fillRect/>
          </a:stretch>
        </p:blipFill>
        <p:spPr>
          <a:xfrm>
            <a:off x="166991" y="1523010"/>
            <a:ext cx="5770693" cy="3321365"/>
          </a:xfrm>
          <a:prstGeom prst="rect">
            <a:avLst/>
          </a:prstGeom>
        </p:spPr>
      </p:pic>
      <p:sp>
        <p:nvSpPr>
          <p:cNvPr id="6" name="TextBox 5">
            <a:extLst>
              <a:ext uri="{FF2B5EF4-FFF2-40B4-BE49-F238E27FC236}">
                <a16:creationId xmlns:a16="http://schemas.microsoft.com/office/drawing/2014/main" id="{C457CDCE-2390-86EA-9B0D-AEC735AD7317}"/>
              </a:ext>
            </a:extLst>
          </p:cNvPr>
          <p:cNvSpPr txBox="1"/>
          <p:nvPr/>
        </p:nvSpPr>
        <p:spPr>
          <a:xfrm>
            <a:off x="1887166" y="1245140"/>
            <a:ext cx="788101" cy="369332"/>
          </a:xfrm>
          <a:prstGeom prst="rect">
            <a:avLst/>
          </a:prstGeom>
          <a:noFill/>
        </p:spPr>
        <p:txBody>
          <a:bodyPr wrap="none" rtlCol="0">
            <a:spAutoFit/>
          </a:bodyPr>
          <a:lstStyle/>
          <a:p>
            <a:r>
              <a:rPr lang="en-TR" dirty="0"/>
              <a:t>CBOW</a:t>
            </a:r>
          </a:p>
        </p:txBody>
      </p:sp>
      <p:pic>
        <p:nvPicPr>
          <p:cNvPr id="7" name="Picture 6">
            <a:extLst>
              <a:ext uri="{FF2B5EF4-FFF2-40B4-BE49-F238E27FC236}">
                <a16:creationId xmlns:a16="http://schemas.microsoft.com/office/drawing/2014/main" id="{EBBC0935-37DE-F2A6-1156-8A510012120F}"/>
              </a:ext>
            </a:extLst>
          </p:cNvPr>
          <p:cNvPicPr>
            <a:picLocks noChangeAspect="1"/>
          </p:cNvPicPr>
          <p:nvPr/>
        </p:nvPicPr>
        <p:blipFill>
          <a:blip r:embed="rId5"/>
          <a:stretch>
            <a:fillRect/>
          </a:stretch>
        </p:blipFill>
        <p:spPr>
          <a:xfrm>
            <a:off x="6254316" y="1553546"/>
            <a:ext cx="5770693" cy="3321364"/>
          </a:xfrm>
          <a:prstGeom prst="rect">
            <a:avLst/>
          </a:prstGeom>
        </p:spPr>
      </p:pic>
      <p:sp>
        <p:nvSpPr>
          <p:cNvPr id="8" name="TextBox 7">
            <a:extLst>
              <a:ext uri="{FF2B5EF4-FFF2-40B4-BE49-F238E27FC236}">
                <a16:creationId xmlns:a16="http://schemas.microsoft.com/office/drawing/2014/main" id="{679E20A6-0121-3FC4-E467-418F7FB081C8}"/>
              </a:ext>
            </a:extLst>
          </p:cNvPr>
          <p:cNvSpPr txBox="1"/>
          <p:nvPr/>
        </p:nvSpPr>
        <p:spPr>
          <a:xfrm>
            <a:off x="8745611" y="1153678"/>
            <a:ext cx="1156150" cy="369332"/>
          </a:xfrm>
          <a:prstGeom prst="rect">
            <a:avLst/>
          </a:prstGeom>
          <a:noFill/>
        </p:spPr>
        <p:txBody>
          <a:bodyPr wrap="none" rtlCol="0">
            <a:spAutoFit/>
          </a:bodyPr>
          <a:lstStyle/>
          <a:p>
            <a:r>
              <a:rPr lang="en-TR" dirty="0"/>
              <a:t>Skip-Gram</a:t>
            </a:r>
          </a:p>
        </p:txBody>
      </p:sp>
    </p:spTree>
    <p:extLst>
      <p:ext uri="{BB962C8B-B14F-4D97-AF65-F5344CB8AC3E}">
        <p14:creationId xmlns:p14="http://schemas.microsoft.com/office/powerpoint/2010/main" val="1307918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DA586-8219-6AD1-B006-A685D133DAD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0546FD1-1ACD-3233-54C0-EAC8A2BEA08A}"/>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9EFABF64-95C9-876C-A1B3-CB69254AC32F}"/>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35A84CCE-2084-D8AC-8747-E510699112BA}"/>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3" name="Picture 2">
            <a:extLst>
              <a:ext uri="{FF2B5EF4-FFF2-40B4-BE49-F238E27FC236}">
                <a16:creationId xmlns:a16="http://schemas.microsoft.com/office/drawing/2014/main" id="{FF1A7234-F348-238D-DABC-CC7EF51EE1EF}"/>
              </a:ext>
            </a:extLst>
          </p:cNvPr>
          <p:cNvPicPr>
            <a:picLocks noChangeAspect="1"/>
          </p:cNvPicPr>
          <p:nvPr/>
        </p:nvPicPr>
        <p:blipFill>
          <a:blip r:embed="rId4"/>
          <a:stretch>
            <a:fillRect/>
          </a:stretch>
        </p:blipFill>
        <p:spPr>
          <a:xfrm>
            <a:off x="2209800" y="1192269"/>
            <a:ext cx="7772400" cy="4473462"/>
          </a:xfrm>
          <a:prstGeom prst="rect">
            <a:avLst/>
          </a:prstGeom>
        </p:spPr>
      </p:pic>
      <p:sp>
        <p:nvSpPr>
          <p:cNvPr id="4" name="TextBox 3">
            <a:extLst>
              <a:ext uri="{FF2B5EF4-FFF2-40B4-BE49-F238E27FC236}">
                <a16:creationId xmlns:a16="http://schemas.microsoft.com/office/drawing/2014/main" id="{E561F8C6-F2C0-B486-95F9-34BE0BFA33E3}"/>
              </a:ext>
            </a:extLst>
          </p:cNvPr>
          <p:cNvSpPr txBox="1"/>
          <p:nvPr/>
        </p:nvSpPr>
        <p:spPr>
          <a:xfrm>
            <a:off x="1407100" y="1595337"/>
            <a:ext cx="1375185" cy="276999"/>
          </a:xfrm>
          <a:prstGeom prst="rect">
            <a:avLst/>
          </a:prstGeom>
          <a:noFill/>
        </p:spPr>
        <p:txBody>
          <a:bodyPr wrap="none" rtlCol="0">
            <a:spAutoFit/>
          </a:bodyPr>
          <a:lstStyle/>
          <a:p>
            <a:r>
              <a:rPr lang="en-US" sz="1200" dirty="0"/>
              <a:t>W</a:t>
            </a:r>
            <a:r>
              <a:rPr lang="en-TR" sz="1200" dirty="0"/>
              <a:t>ords and phrases</a:t>
            </a:r>
          </a:p>
        </p:txBody>
      </p:sp>
      <p:sp>
        <p:nvSpPr>
          <p:cNvPr id="6" name="TextBox 5">
            <a:extLst>
              <a:ext uri="{FF2B5EF4-FFF2-40B4-BE49-F238E27FC236}">
                <a16:creationId xmlns:a16="http://schemas.microsoft.com/office/drawing/2014/main" id="{5AA82C97-A0C0-EBBD-A1ED-8505C3F8C094}"/>
              </a:ext>
            </a:extLst>
          </p:cNvPr>
          <p:cNvSpPr txBox="1"/>
          <p:nvPr/>
        </p:nvSpPr>
        <p:spPr>
          <a:xfrm>
            <a:off x="1407100" y="1872336"/>
            <a:ext cx="2162951" cy="461665"/>
          </a:xfrm>
          <a:prstGeom prst="rect">
            <a:avLst/>
          </a:prstGeom>
          <a:noFill/>
        </p:spPr>
        <p:txBody>
          <a:bodyPr wrap="square" rtlCol="0">
            <a:spAutoFit/>
          </a:bodyPr>
          <a:lstStyle/>
          <a:p>
            <a:r>
              <a:rPr lang="tr-TR" sz="1200" dirty="0" err="1"/>
              <a:t>The</a:t>
            </a:r>
            <a:r>
              <a:rPr lang="tr-TR" sz="1200" dirty="0"/>
              <a:t> </a:t>
            </a:r>
            <a:r>
              <a:rPr lang="tr-TR" sz="1200" dirty="0" err="1"/>
              <a:t>number</a:t>
            </a:r>
            <a:r>
              <a:rPr lang="tr-TR" sz="1200" dirty="0"/>
              <a:t> of </a:t>
            </a:r>
            <a:r>
              <a:rPr lang="tr-TR" sz="1200" dirty="0" err="1"/>
              <a:t>Weights</a:t>
            </a:r>
            <a:r>
              <a:rPr lang="tr-TR" sz="1200" dirty="0"/>
              <a:t> </a:t>
            </a:r>
            <a:r>
              <a:rPr lang="tr-TR" sz="1200" dirty="0" err="1"/>
              <a:t>each</a:t>
            </a:r>
            <a:r>
              <a:rPr lang="tr-TR" sz="1200" dirty="0"/>
              <a:t> </a:t>
            </a:r>
            <a:r>
              <a:rPr lang="tr-TR" sz="1200" dirty="0" err="1"/>
              <a:t>word</a:t>
            </a:r>
            <a:r>
              <a:rPr lang="tr-TR" sz="1200" dirty="0"/>
              <a:t> </a:t>
            </a:r>
            <a:r>
              <a:rPr lang="tr-TR" sz="1200" dirty="0" err="1"/>
              <a:t>to</a:t>
            </a:r>
            <a:r>
              <a:rPr lang="tr-TR" sz="1200" dirty="0"/>
              <a:t> </a:t>
            </a:r>
            <a:r>
              <a:rPr lang="tr-TR" sz="1200" dirty="0" err="1"/>
              <a:t>activation</a:t>
            </a:r>
            <a:r>
              <a:rPr lang="tr-TR" sz="1200" dirty="0"/>
              <a:t> </a:t>
            </a:r>
            <a:r>
              <a:rPr lang="tr-TR" sz="1200" dirty="0" err="1"/>
              <a:t>functions</a:t>
            </a:r>
            <a:endParaRPr lang="en-TR" sz="1200" dirty="0"/>
          </a:p>
        </p:txBody>
      </p:sp>
      <p:sp>
        <p:nvSpPr>
          <p:cNvPr id="7" name="TextBox 6">
            <a:extLst>
              <a:ext uri="{FF2B5EF4-FFF2-40B4-BE49-F238E27FC236}">
                <a16:creationId xmlns:a16="http://schemas.microsoft.com/office/drawing/2014/main" id="{FA07EA29-1662-6D11-0AA0-9817575266AC}"/>
              </a:ext>
            </a:extLst>
          </p:cNvPr>
          <p:cNvSpPr txBox="1"/>
          <p:nvPr/>
        </p:nvSpPr>
        <p:spPr>
          <a:xfrm>
            <a:off x="3663917" y="2317922"/>
            <a:ext cx="1375185" cy="276999"/>
          </a:xfrm>
          <a:prstGeom prst="rect">
            <a:avLst/>
          </a:prstGeom>
          <a:noFill/>
        </p:spPr>
        <p:txBody>
          <a:bodyPr wrap="none" rtlCol="0">
            <a:spAutoFit/>
          </a:bodyPr>
          <a:lstStyle/>
          <a:p>
            <a:r>
              <a:rPr lang="en-US" sz="1200" dirty="0"/>
              <a:t>W</a:t>
            </a:r>
            <a:r>
              <a:rPr lang="en-TR" sz="1200" dirty="0"/>
              <a:t>ords and phrases</a:t>
            </a:r>
          </a:p>
        </p:txBody>
      </p:sp>
    </p:spTree>
    <p:extLst>
      <p:ext uri="{BB962C8B-B14F-4D97-AF65-F5344CB8AC3E}">
        <p14:creationId xmlns:p14="http://schemas.microsoft.com/office/powerpoint/2010/main" val="42804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l"/>
            <a:r>
              <a:rPr lang="en-US" sz="2400" b="1" i="0" dirty="0">
                <a:solidFill>
                  <a:srgbClr val="7030A0"/>
                </a:solidFill>
                <a:effectLst/>
              </a:rPr>
              <a:t>Architecture for the CBOW Model</a:t>
            </a: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6146" name="Picture 2">
            <a:extLst>
              <a:ext uri="{FF2B5EF4-FFF2-40B4-BE49-F238E27FC236}">
                <a16:creationId xmlns:a16="http://schemas.microsoft.com/office/drawing/2014/main" id="{5A1B949C-0356-C30F-B824-F3625C77C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781" y="1704904"/>
            <a:ext cx="8603673" cy="34481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B459DB8-34BB-C6FD-A7DA-677E5C07BC51}"/>
              </a:ext>
            </a:extLst>
          </p:cNvPr>
          <p:cNvPicPr>
            <a:picLocks noChangeAspect="1"/>
          </p:cNvPicPr>
          <p:nvPr/>
        </p:nvPicPr>
        <p:blipFill>
          <a:blip r:embed="rId4"/>
          <a:stretch>
            <a:fillRect/>
          </a:stretch>
        </p:blipFill>
        <p:spPr>
          <a:xfrm>
            <a:off x="9840367" y="5142858"/>
            <a:ext cx="2205182" cy="1715142"/>
          </a:xfrm>
          <a:prstGeom prst="rect">
            <a:avLst/>
          </a:prstGeom>
        </p:spPr>
      </p:pic>
      <p:pic>
        <p:nvPicPr>
          <p:cNvPr id="6" name="Picture 5">
            <a:extLst>
              <a:ext uri="{FF2B5EF4-FFF2-40B4-BE49-F238E27FC236}">
                <a16:creationId xmlns:a16="http://schemas.microsoft.com/office/drawing/2014/main" id="{353A7DEE-2AAC-BD8A-125C-D6124084F745}"/>
              </a:ext>
            </a:extLst>
          </p:cNvPr>
          <p:cNvPicPr>
            <a:picLocks noChangeAspect="1"/>
          </p:cNvPicPr>
          <p:nvPr/>
        </p:nvPicPr>
        <p:blipFill>
          <a:blip r:embed="rId5"/>
          <a:stretch>
            <a:fillRect/>
          </a:stretch>
        </p:blipFill>
        <p:spPr>
          <a:xfrm>
            <a:off x="725054" y="2246828"/>
            <a:ext cx="1371600" cy="2165684"/>
          </a:xfrm>
          <a:prstGeom prst="rect">
            <a:avLst/>
          </a:prstGeom>
        </p:spPr>
      </p:pic>
      <p:pic>
        <p:nvPicPr>
          <p:cNvPr id="8" name="Picture 7">
            <a:extLst>
              <a:ext uri="{FF2B5EF4-FFF2-40B4-BE49-F238E27FC236}">
                <a16:creationId xmlns:a16="http://schemas.microsoft.com/office/drawing/2014/main" id="{CE43BE6E-2D7F-297E-C455-DA558F588965}"/>
              </a:ext>
            </a:extLst>
          </p:cNvPr>
          <p:cNvPicPr>
            <a:picLocks noChangeAspect="1"/>
          </p:cNvPicPr>
          <p:nvPr/>
        </p:nvPicPr>
        <p:blipFill>
          <a:blip r:embed="rId6"/>
          <a:stretch>
            <a:fillRect/>
          </a:stretch>
        </p:blipFill>
        <p:spPr>
          <a:xfrm>
            <a:off x="9896408" y="2330123"/>
            <a:ext cx="1266092" cy="1999093"/>
          </a:xfrm>
          <a:prstGeom prst="rect">
            <a:avLst/>
          </a:prstGeom>
        </p:spPr>
      </p:pic>
      <p:pic>
        <p:nvPicPr>
          <p:cNvPr id="9" name="Picture 8">
            <a:extLst>
              <a:ext uri="{FF2B5EF4-FFF2-40B4-BE49-F238E27FC236}">
                <a16:creationId xmlns:a16="http://schemas.microsoft.com/office/drawing/2014/main" id="{E12FFDE8-681F-5DDA-C2BD-3D5563AC2F6B}"/>
              </a:ext>
            </a:extLst>
          </p:cNvPr>
          <p:cNvPicPr>
            <a:picLocks noChangeAspect="1"/>
          </p:cNvPicPr>
          <p:nvPr/>
        </p:nvPicPr>
        <p:blipFill>
          <a:blip r:embed="rId7"/>
          <a:stretch>
            <a:fillRect/>
          </a:stretch>
        </p:blipFill>
        <p:spPr>
          <a:xfrm>
            <a:off x="485485" y="2307319"/>
            <a:ext cx="1790700" cy="2044700"/>
          </a:xfrm>
          <a:prstGeom prst="rect">
            <a:avLst/>
          </a:prstGeom>
        </p:spPr>
      </p:pic>
      <p:pic>
        <p:nvPicPr>
          <p:cNvPr id="11" name="Picture 10">
            <a:extLst>
              <a:ext uri="{FF2B5EF4-FFF2-40B4-BE49-F238E27FC236}">
                <a16:creationId xmlns:a16="http://schemas.microsoft.com/office/drawing/2014/main" id="{A4C3C24E-095B-78D8-5E97-FEF9E8F7A1EE}"/>
              </a:ext>
            </a:extLst>
          </p:cNvPr>
          <p:cNvPicPr>
            <a:picLocks noChangeAspect="1"/>
          </p:cNvPicPr>
          <p:nvPr/>
        </p:nvPicPr>
        <p:blipFill>
          <a:blip r:embed="rId8"/>
          <a:stretch>
            <a:fillRect/>
          </a:stretch>
        </p:blipFill>
        <p:spPr>
          <a:xfrm>
            <a:off x="9896408" y="2246828"/>
            <a:ext cx="1790700" cy="2044700"/>
          </a:xfrm>
          <a:prstGeom prst="rect">
            <a:avLst/>
          </a:prstGeom>
        </p:spPr>
      </p:pic>
      <p:pic>
        <p:nvPicPr>
          <p:cNvPr id="12" name="Picture 11">
            <a:extLst>
              <a:ext uri="{FF2B5EF4-FFF2-40B4-BE49-F238E27FC236}">
                <a16:creationId xmlns:a16="http://schemas.microsoft.com/office/drawing/2014/main" id="{64DB6A5B-F389-9EE4-6142-870BAD29E727}"/>
              </a:ext>
            </a:extLst>
          </p:cNvPr>
          <p:cNvPicPr>
            <a:picLocks noChangeAspect="1"/>
          </p:cNvPicPr>
          <p:nvPr/>
        </p:nvPicPr>
        <p:blipFill>
          <a:blip r:embed="rId9"/>
          <a:stretch>
            <a:fillRect/>
          </a:stretch>
        </p:blipFill>
        <p:spPr>
          <a:xfrm>
            <a:off x="725054" y="1110526"/>
            <a:ext cx="3746500" cy="342900"/>
          </a:xfrm>
          <a:prstGeom prst="rect">
            <a:avLst/>
          </a:prstGeom>
        </p:spPr>
      </p:pic>
    </p:spTree>
    <p:extLst>
      <p:ext uri="{BB962C8B-B14F-4D97-AF65-F5344CB8AC3E}">
        <p14:creationId xmlns:p14="http://schemas.microsoft.com/office/powerpoint/2010/main" val="7316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72EBF-9EFF-6FAB-3557-052AAEBA273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3" name="TextBox 2">
            <a:extLst>
              <a:ext uri="{FF2B5EF4-FFF2-40B4-BE49-F238E27FC236}">
                <a16:creationId xmlns:a16="http://schemas.microsoft.com/office/drawing/2014/main" id="{FD0428F7-5959-EE26-8E66-662B2ABE0141}"/>
              </a:ext>
            </a:extLst>
          </p:cNvPr>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en-US" sz="2400" b="1" i="0" dirty="0">
                <a:solidFill>
                  <a:srgbClr val="7030A0"/>
                </a:solidFill>
                <a:effectLst/>
              </a:rPr>
              <a:t>Extracting Word Embedding Vectors</a:t>
            </a:r>
          </a:p>
        </p:txBody>
      </p:sp>
      <p:pic>
        <p:nvPicPr>
          <p:cNvPr id="11" name="Picture 10">
            <a:extLst>
              <a:ext uri="{FF2B5EF4-FFF2-40B4-BE49-F238E27FC236}">
                <a16:creationId xmlns:a16="http://schemas.microsoft.com/office/drawing/2014/main" id="{11F52DAD-43F2-0EAF-CDAE-21166BA8E643}"/>
              </a:ext>
            </a:extLst>
          </p:cNvPr>
          <p:cNvPicPr>
            <a:picLocks noChangeAspect="1"/>
          </p:cNvPicPr>
          <p:nvPr/>
        </p:nvPicPr>
        <p:blipFill>
          <a:blip r:embed="rId2"/>
          <a:stretch>
            <a:fillRect/>
          </a:stretch>
        </p:blipFill>
        <p:spPr>
          <a:xfrm>
            <a:off x="2154382" y="992373"/>
            <a:ext cx="7883236" cy="5221028"/>
          </a:xfrm>
          <a:prstGeom prst="rect">
            <a:avLst/>
          </a:prstGeom>
        </p:spPr>
      </p:pic>
    </p:spTree>
    <p:extLst>
      <p:ext uri="{BB962C8B-B14F-4D97-AF65-F5344CB8AC3E}">
        <p14:creationId xmlns:p14="http://schemas.microsoft.com/office/powerpoint/2010/main" val="3324334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A3049FE9-F51A-7F1B-CE30-DB110CA2AAE7}"/>
              </a:ext>
            </a:extLst>
          </p:cNvPr>
          <p:cNvPicPr>
            <a:picLocks noChangeAspect="1"/>
          </p:cNvPicPr>
          <p:nvPr/>
        </p:nvPicPr>
        <p:blipFill>
          <a:blip r:embed="rId3"/>
          <a:stretch>
            <a:fillRect/>
          </a:stretch>
        </p:blipFill>
        <p:spPr>
          <a:xfrm>
            <a:off x="200620" y="867748"/>
            <a:ext cx="3319059" cy="3460992"/>
          </a:xfrm>
          <a:prstGeom prst="rect">
            <a:avLst/>
          </a:prstGeom>
        </p:spPr>
      </p:pic>
      <p:pic>
        <p:nvPicPr>
          <p:cNvPr id="4" name="Picture 3">
            <a:extLst>
              <a:ext uri="{FF2B5EF4-FFF2-40B4-BE49-F238E27FC236}">
                <a16:creationId xmlns:a16="http://schemas.microsoft.com/office/drawing/2014/main" id="{CD87696B-9BDE-C0C8-E727-352502351349}"/>
              </a:ext>
            </a:extLst>
          </p:cNvPr>
          <p:cNvPicPr>
            <a:picLocks noChangeAspect="1"/>
          </p:cNvPicPr>
          <p:nvPr/>
        </p:nvPicPr>
        <p:blipFill>
          <a:blip r:embed="rId4"/>
          <a:stretch>
            <a:fillRect/>
          </a:stretch>
        </p:blipFill>
        <p:spPr>
          <a:xfrm>
            <a:off x="4052337" y="929349"/>
            <a:ext cx="7734300" cy="3365500"/>
          </a:xfrm>
          <a:prstGeom prst="rect">
            <a:avLst/>
          </a:prstGeom>
        </p:spPr>
      </p:pic>
      <p:pic>
        <p:nvPicPr>
          <p:cNvPr id="6" name="Picture 5">
            <a:extLst>
              <a:ext uri="{FF2B5EF4-FFF2-40B4-BE49-F238E27FC236}">
                <a16:creationId xmlns:a16="http://schemas.microsoft.com/office/drawing/2014/main" id="{B1FDDE9C-078F-5531-2AC2-ECF766566335}"/>
              </a:ext>
            </a:extLst>
          </p:cNvPr>
          <p:cNvPicPr>
            <a:picLocks noChangeAspect="1"/>
          </p:cNvPicPr>
          <p:nvPr/>
        </p:nvPicPr>
        <p:blipFill>
          <a:blip r:embed="rId5"/>
          <a:stretch>
            <a:fillRect/>
          </a:stretch>
        </p:blipFill>
        <p:spPr>
          <a:xfrm>
            <a:off x="833374" y="4918681"/>
            <a:ext cx="3704590" cy="1386127"/>
          </a:xfrm>
          <a:prstGeom prst="rect">
            <a:avLst/>
          </a:prstGeom>
        </p:spPr>
      </p:pic>
      <p:pic>
        <p:nvPicPr>
          <p:cNvPr id="7" name="Picture 6">
            <a:extLst>
              <a:ext uri="{FF2B5EF4-FFF2-40B4-BE49-F238E27FC236}">
                <a16:creationId xmlns:a16="http://schemas.microsoft.com/office/drawing/2014/main" id="{25B833DD-4B45-0544-68CA-525592E0DEC7}"/>
              </a:ext>
            </a:extLst>
          </p:cNvPr>
          <p:cNvPicPr>
            <a:picLocks noChangeAspect="1"/>
          </p:cNvPicPr>
          <p:nvPr/>
        </p:nvPicPr>
        <p:blipFill>
          <a:blip r:embed="rId6"/>
          <a:stretch>
            <a:fillRect/>
          </a:stretch>
        </p:blipFill>
        <p:spPr>
          <a:xfrm>
            <a:off x="3493537" y="4756877"/>
            <a:ext cx="1117600" cy="419100"/>
          </a:xfrm>
          <a:prstGeom prst="rect">
            <a:avLst/>
          </a:prstGeom>
        </p:spPr>
      </p:pic>
      <p:pic>
        <p:nvPicPr>
          <p:cNvPr id="8" name="Picture 7">
            <a:extLst>
              <a:ext uri="{FF2B5EF4-FFF2-40B4-BE49-F238E27FC236}">
                <a16:creationId xmlns:a16="http://schemas.microsoft.com/office/drawing/2014/main" id="{67E5FED8-6A26-F849-4E1C-EE6F0FEDB0AB}"/>
              </a:ext>
            </a:extLst>
          </p:cNvPr>
          <p:cNvPicPr>
            <a:picLocks noChangeAspect="1"/>
          </p:cNvPicPr>
          <p:nvPr/>
        </p:nvPicPr>
        <p:blipFill>
          <a:blip r:embed="rId7"/>
          <a:stretch>
            <a:fillRect/>
          </a:stretch>
        </p:blipFill>
        <p:spPr>
          <a:xfrm>
            <a:off x="5412487" y="5492454"/>
            <a:ext cx="6462521" cy="514900"/>
          </a:xfrm>
          <a:prstGeom prst="rect">
            <a:avLst/>
          </a:prstGeom>
        </p:spPr>
      </p:pic>
      <p:pic>
        <p:nvPicPr>
          <p:cNvPr id="9" name="Picture 8">
            <a:extLst>
              <a:ext uri="{FF2B5EF4-FFF2-40B4-BE49-F238E27FC236}">
                <a16:creationId xmlns:a16="http://schemas.microsoft.com/office/drawing/2014/main" id="{606F43AE-2A13-A152-4E96-C4FA768BF21D}"/>
              </a:ext>
            </a:extLst>
          </p:cNvPr>
          <p:cNvPicPr>
            <a:picLocks noChangeAspect="1"/>
          </p:cNvPicPr>
          <p:nvPr/>
        </p:nvPicPr>
        <p:blipFill>
          <a:blip r:embed="rId8"/>
          <a:stretch>
            <a:fillRect/>
          </a:stretch>
        </p:blipFill>
        <p:spPr>
          <a:xfrm>
            <a:off x="9009888" y="4413086"/>
            <a:ext cx="834389" cy="1336818"/>
          </a:xfrm>
          <a:prstGeom prst="rect">
            <a:avLst/>
          </a:prstGeom>
        </p:spPr>
      </p:pic>
    </p:spTree>
    <p:extLst>
      <p:ext uri="{BB962C8B-B14F-4D97-AF65-F5344CB8AC3E}">
        <p14:creationId xmlns:p14="http://schemas.microsoft.com/office/powerpoint/2010/main" val="302757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2627A054-C605-89E2-B654-2484FAAADF6C}"/>
              </a:ext>
            </a:extLst>
          </p:cNvPr>
          <p:cNvPicPr>
            <a:picLocks noChangeAspect="1"/>
          </p:cNvPicPr>
          <p:nvPr/>
        </p:nvPicPr>
        <p:blipFill>
          <a:blip r:embed="rId3"/>
          <a:stretch>
            <a:fillRect/>
          </a:stretch>
        </p:blipFill>
        <p:spPr>
          <a:xfrm>
            <a:off x="1299642" y="1000091"/>
            <a:ext cx="9577281" cy="4857817"/>
          </a:xfrm>
          <a:prstGeom prst="rect">
            <a:avLst/>
          </a:prstGeom>
        </p:spPr>
      </p:pic>
      <p:sp>
        <p:nvSpPr>
          <p:cNvPr id="6" name="TextBox 5">
            <a:extLst>
              <a:ext uri="{FF2B5EF4-FFF2-40B4-BE49-F238E27FC236}">
                <a16:creationId xmlns:a16="http://schemas.microsoft.com/office/drawing/2014/main" id="{81E73736-A72E-C429-6643-0AC7B94A8289}"/>
              </a:ext>
            </a:extLst>
          </p:cNvPr>
          <p:cNvSpPr txBox="1"/>
          <p:nvPr/>
        </p:nvSpPr>
        <p:spPr>
          <a:xfrm>
            <a:off x="8134275" y="6281022"/>
            <a:ext cx="2707216" cy="369332"/>
          </a:xfrm>
          <a:prstGeom prst="rect">
            <a:avLst/>
          </a:prstGeom>
          <a:noFill/>
        </p:spPr>
        <p:txBody>
          <a:bodyPr wrap="none" rtlCol="0">
            <a:spAutoFit/>
          </a:bodyPr>
          <a:lstStyle/>
          <a:p>
            <a:r>
              <a:rPr lang="en-TR" dirty="0">
                <a:solidFill>
                  <a:srgbClr val="FF0000"/>
                </a:solidFill>
              </a:rPr>
              <a:t>Computationally intensive!</a:t>
            </a:r>
          </a:p>
        </p:txBody>
      </p:sp>
    </p:spTree>
    <p:extLst>
      <p:ext uri="{BB962C8B-B14F-4D97-AF65-F5344CB8AC3E}">
        <p14:creationId xmlns:p14="http://schemas.microsoft.com/office/powerpoint/2010/main" val="325327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484484"/>
            <a:ext cx="7327834" cy="415498"/>
          </a:xfrm>
          <a:prstGeom prst="rect">
            <a:avLst/>
          </a:prstGeom>
          <a:noFill/>
        </p:spPr>
        <p:txBody>
          <a:bodyPr wrap="square">
            <a:spAutoFit/>
          </a:bodyPr>
          <a:lstStyle/>
          <a:p>
            <a:r>
              <a:rPr lang="en-US" sz="1050" dirty="0"/>
              <a:t>Slide credit: </a:t>
            </a:r>
            <a:r>
              <a:rPr lang="en-US" sz="1050" dirty="0">
                <a:hlinkClick r:id="rId3"/>
              </a:rPr>
              <a:t>https://www.slideshare.net/InfoQ/intuition-usecases-of-embeddings-in-nlp-beyond</a:t>
            </a:r>
            <a:r>
              <a:rPr lang="en-US" sz="1050" dirty="0"/>
              <a:t> - </a:t>
            </a:r>
            <a:r>
              <a:rPr lang="en-US" sz="1050" dirty="0">
                <a:hlinkClick r:id="rId4"/>
              </a:rPr>
              <a:t>https://jalammar.github.io/illustrated-word2vec/</a:t>
            </a:r>
            <a:r>
              <a:rPr lang="en-US" sz="1050" dirty="0"/>
              <a:t> </a:t>
            </a:r>
            <a:endParaRPr lang="en-TR" sz="1050" dirty="0"/>
          </a:p>
        </p:txBody>
      </p:sp>
      <p:pic>
        <p:nvPicPr>
          <p:cNvPr id="3" name="Picture 2">
            <a:extLst>
              <a:ext uri="{FF2B5EF4-FFF2-40B4-BE49-F238E27FC236}">
                <a16:creationId xmlns:a16="http://schemas.microsoft.com/office/drawing/2014/main" id="{E72F4C20-7EFC-A158-CE10-DE79E03437C2}"/>
              </a:ext>
            </a:extLst>
          </p:cNvPr>
          <p:cNvPicPr>
            <a:picLocks noChangeAspect="1"/>
          </p:cNvPicPr>
          <p:nvPr/>
        </p:nvPicPr>
        <p:blipFill rotWithShape="1">
          <a:blip r:embed="rId5"/>
          <a:srcRect b="56759"/>
          <a:stretch/>
        </p:blipFill>
        <p:spPr>
          <a:xfrm>
            <a:off x="720165" y="442679"/>
            <a:ext cx="4089400" cy="1735328"/>
          </a:xfrm>
          <a:prstGeom prst="rect">
            <a:avLst/>
          </a:prstGeom>
        </p:spPr>
      </p:pic>
      <p:pic>
        <p:nvPicPr>
          <p:cNvPr id="4" name="Picture 3">
            <a:extLst>
              <a:ext uri="{FF2B5EF4-FFF2-40B4-BE49-F238E27FC236}">
                <a16:creationId xmlns:a16="http://schemas.microsoft.com/office/drawing/2014/main" id="{8ABCC910-541B-DBE0-253C-F7A9C471E505}"/>
              </a:ext>
            </a:extLst>
          </p:cNvPr>
          <p:cNvPicPr>
            <a:picLocks noChangeAspect="1"/>
          </p:cNvPicPr>
          <p:nvPr/>
        </p:nvPicPr>
        <p:blipFill>
          <a:blip r:embed="rId6"/>
          <a:stretch>
            <a:fillRect/>
          </a:stretch>
        </p:blipFill>
        <p:spPr>
          <a:xfrm>
            <a:off x="133317" y="2719095"/>
            <a:ext cx="3530600" cy="3619500"/>
          </a:xfrm>
          <a:prstGeom prst="rect">
            <a:avLst/>
          </a:prstGeom>
        </p:spPr>
      </p:pic>
      <p:pic>
        <p:nvPicPr>
          <p:cNvPr id="7" name="Picture 6">
            <a:extLst>
              <a:ext uri="{FF2B5EF4-FFF2-40B4-BE49-F238E27FC236}">
                <a16:creationId xmlns:a16="http://schemas.microsoft.com/office/drawing/2014/main" id="{E1B0AF26-A863-00C1-795C-7FB5E606DBEE}"/>
              </a:ext>
            </a:extLst>
          </p:cNvPr>
          <p:cNvPicPr>
            <a:picLocks noChangeAspect="1"/>
          </p:cNvPicPr>
          <p:nvPr/>
        </p:nvPicPr>
        <p:blipFill>
          <a:blip r:embed="rId7"/>
          <a:stretch>
            <a:fillRect/>
          </a:stretch>
        </p:blipFill>
        <p:spPr>
          <a:xfrm>
            <a:off x="4286283" y="2328794"/>
            <a:ext cx="7772400" cy="4141953"/>
          </a:xfrm>
          <a:prstGeom prst="rect">
            <a:avLst/>
          </a:prstGeom>
        </p:spPr>
      </p:pic>
      <p:pic>
        <p:nvPicPr>
          <p:cNvPr id="8" name="Picture 7">
            <a:extLst>
              <a:ext uri="{FF2B5EF4-FFF2-40B4-BE49-F238E27FC236}">
                <a16:creationId xmlns:a16="http://schemas.microsoft.com/office/drawing/2014/main" id="{43AB017B-691B-FCEE-AF64-0EC00B9D0522}"/>
              </a:ext>
            </a:extLst>
          </p:cNvPr>
          <p:cNvPicPr>
            <a:picLocks noChangeAspect="1"/>
          </p:cNvPicPr>
          <p:nvPr/>
        </p:nvPicPr>
        <p:blipFill>
          <a:blip r:embed="rId8"/>
          <a:stretch>
            <a:fillRect/>
          </a:stretch>
        </p:blipFill>
        <p:spPr>
          <a:xfrm>
            <a:off x="6235733" y="779505"/>
            <a:ext cx="4279900" cy="1422400"/>
          </a:xfrm>
          <a:prstGeom prst="rect">
            <a:avLst/>
          </a:prstGeom>
        </p:spPr>
      </p:pic>
      <p:cxnSp>
        <p:nvCxnSpPr>
          <p:cNvPr id="11" name="Straight Connector 10">
            <a:extLst>
              <a:ext uri="{FF2B5EF4-FFF2-40B4-BE49-F238E27FC236}">
                <a16:creationId xmlns:a16="http://schemas.microsoft.com/office/drawing/2014/main" id="{9C9AA58A-ABB3-575B-236A-CF48B3408E73}"/>
              </a:ext>
            </a:extLst>
          </p:cNvPr>
          <p:cNvCxnSpPr>
            <a:cxnSpLocks/>
          </p:cNvCxnSpPr>
          <p:nvPr/>
        </p:nvCxnSpPr>
        <p:spPr>
          <a:xfrm>
            <a:off x="1584960" y="2358369"/>
            <a:ext cx="8510016"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Oval 13">
            <a:extLst>
              <a:ext uri="{FF2B5EF4-FFF2-40B4-BE49-F238E27FC236}">
                <a16:creationId xmlns:a16="http://schemas.microsoft.com/office/drawing/2014/main" id="{D7B447BF-2F9D-9359-84BA-CFC26C2088A8}"/>
              </a:ext>
            </a:extLst>
          </p:cNvPr>
          <p:cNvSpPr/>
          <p:nvPr/>
        </p:nvSpPr>
        <p:spPr>
          <a:xfrm>
            <a:off x="27473" y="354526"/>
            <a:ext cx="488475" cy="5641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R" dirty="0"/>
              <a:t>1</a:t>
            </a:r>
          </a:p>
        </p:txBody>
      </p:sp>
      <p:pic>
        <p:nvPicPr>
          <p:cNvPr id="15" name="Picture 14">
            <a:extLst>
              <a:ext uri="{FF2B5EF4-FFF2-40B4-BE49-F238E27FC236}">
                <a16:creationId xmlns:a16="http://schemas.microsoft.com/office/drawing/2014/main" id="{D694D359-758F-A745-47A0-6FEE2F653FA8}"/>
              </a:ext>
            </a:extLst>
          </p:cNvPr>
          <p:cNvPicPr>
            <a:picLocks noChangeAspect="1"/>
          </p:cNvPicPr>
          <p:nvPr/>
        </p:nvPicPr>
        <p:blipFill>
          <a:blip r:embed="rId8"/>
          <a:stretch>
            <a:fillRect/>
          </a:stretch>
        </p:blipFill>
        <p:spPr>
          <a:xfrm>
            <a:off x="3956050" y="2717800"/>
            <a:ext cx="4279900" cy="1422400"/>
          </a:xfrm>
          <a:prstGeom prst="rect">
            <a:avLst/>
          </a:prstGeom>
        </p:spPr>
      </p:pic>
      <p:sp>
        <p:nvSpPr>
          <p:cNvPr id="16" name="Oval 15">
            <a:extLst>
              <a:ext uri="{FF2B5EF4-FFF2-40B4-BE49-F238E27FC236}">
                <a16:creationId xmlns:a16="http://schemas.microsoft.com/office/drawing/2014/main" id="{FC139C72-26A1-9866-85A5-98659E3F3306}"/>
              </a:ext>
            </a:extLst>
          </p:cNvPr>
          <p:cNvSpPr/>
          <p:nvPr/>
        </p:nvSpPr>
        <p:spPr>
          <a:xfrm>
            <a:off x="27474" y="2328794"/>
            <a:ext cx="488475" cy="5641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R" dirty="0"/>
              <a:t>2</a:t>
            </a:r>
          </a:p>
        </p:txBody>
      </p:sp>
      <p:sp>
        <p:nvSpPr>
          <p:cNvPr id="17" name="Right Arrow 16">
            <a:extLst>
              <a:ext uri="{FF2B5EF4-FFF2-40B4-BE49-F238E27FC236}">
                <a16:creationId xmlns:a16="http://schemas.microsoft.com/office/drawing/2014/main" id="{7548D974-BB91-5D15-E713-2772ED3295B9}"/>
              </a:ext>
            </a:extLst>
          </p:cNvPr>
          <p:cNvSpPr/>
          <p:nvPr/>
        </p:nvSpPr>
        <p:spPr>
          <a:xfrm>
            <a:off x="5156889" y="1404282"/>
            <a:ext cx="731520" cy="24384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TR"/>
          </a:p>
        </p:txBody>
      </p:sp>
      <p:sp>
        <p:nvSpPr>
          <p:cNvPr id="18" name="Right Arrow 17">
            <a:extLst>
              <a:ext uri="{FF2B5EF4-FFF2-40B4-BE49-F238E27FC236}">
                <a16:creationId xmlns:a16="http://schemas.microsoft.com/office/drawing/2014/main" id="{4915315F-5520-1FE5-EBF1-688049959D2F}"/>
              </a:ext>
            </a:extLst>
          </p:cNvPr>
          <p:cNvSpPr/>
          <p:nvPr/>
        </p:nvSpPr>
        <p:spPr>
          <a:xfrm>
            <a:off x="3554763" y="4810882"/>
            <a:ext cx="731520" cy="24384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TR"/>
          </a:p>
        </p:txBody>
      </p:sp>
      <p:sp>
        <p:nvSpPr>
          <p:cNvPr id="19" name="TextBox 18">
            <a:extLst>
              <a:ext uri="{FF2B5EF4-FFF2-40B4-BE49-F238E27FC236}">
                <a16:creationId xmlns:a16="http://schemas.microsoft.com/office/drawing/2014/main" id="{94EDE5DF-B05E-11ED-F256-9BABFEACB5E4}"/>
              </a:ext>
            </a:extLst>
          </p:cNvPr>
          <p:cNvSpPr txBox="1"/>
          <p:nvPr/>
        </p:nvSpPr>
        <p:spPr>
          <a:xfrm>
            <a:off x="9375648" y="6283349"/>
            <a:ext cx="2291781" cy="430887"/>
          </a:xfrm>
          <a:prstGeom prst="rect">
            <a:avLst/>
          </a:prstGeom>
          <a:noFill/>
        </p:spPr>
        <p:txBody>
          <a:bodyPr wrap="none" rtlCol="0">
            <a:spAutoFit/>
          </a:bodyPr>
          <a:lstStyle/>
          <a:p>
            <a:r>
              <a:rPr lang="en-TR" sz="2200" dirty="0"/>
              <a:t>Word2vec Hazır </a:t>
            </a:r>
            <a:r>
              <a:rPr lang="en-TR" sz="2200" dirty="0">
                <a:sym typeface="Wingdings" pitchFamily="2" charset="2"/>
              </a:rPr>
              <a:t></a:t>
            </a:r>
            <a:endParaRPr lang="en-TR" sz="2200" dirty="0"/>
          </a:p>
        </p:txBody>
      </p:sp>
    </p:spTree>
    <p:extLst>
      <p:ext uri="{BB962C8B-B14F-4D97-AF65-F5344CB8AC3E}">
        <p14:creationId xmlns:p14="http://schemas.microsoft.com/office/powerpoint/2010/main" val="337539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72EBF-9EFF-6FAB-3557-052AAEBA273B}"/>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3" name="TextBox 2">
            <a:extLst>
              <a:ext uri="{FF2B5EF4-FFF2-40B4-BE49-F238E27FC236}">
                <a16:creationId xmlns:a16="http://schemas.microsoft.com/office/drawing/2014/main" id="{FD0428F7-5959-EE26-8E66-662B2ABE0141}"/>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en-US" sz="2400" b="1" i="0" dirty="0">
                <a:solidFill>
                  <a:srgbClr val="7030A0"/>
                </a:solidFill>
                <a:effectLst/>
              </a:rPr>
              <a:t>Evaluation</a:t>
            </a:r>
          </a:p>
        </p:txBody>
      </p:sp>
      <p:sp>
        <p:nvSpPr>
          <p:cNvPr id="9" name="TextBox 8">
            <a:extLst>
              <a:ext uri="{FF2B5EF4-FFF2-40B4-BE49-F238E27FC236}">
                <a16:creationId xmlns:a16="http://schemas.microsoft.com/office/drawing/2014/main" id="{8078E802-006C-394D-D262-F566C475661D}"/>
              </a:ext>
            </a:extLst>
          </p:cNvPr>
          <p:cNvSpPr txBox="1"/>
          <p:nvPr/>
        </p:nvSpPr>
        <p:spPr>
          <a:xfrm>
            <a:off x="939507" y="1370379"/>
            <a:ext cx="1042914" cy="3693319"/>
          </a:xfrm>
          <a:prstGeom prst="rect">
            <a:avLst/>
          </a:prstGeom>
          <a:noFill/>
        </p:spPr>
        <p:txBody>
          <a:bodyPr wrap="none" rtlCol="0">
            <a:spAutoFit/>
          </a:bodyPr>
          <a:lstStyle/>
          <a:p>
            <a:r>
              <a:rPr lang="en-TR" b="1" dirty="0"/>
              <a:t>Instrinsic</a:t>
            </a:r>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endParaRPr lang="en-TR" b="1" dirty="0"/>
          </a:p>
          <a:p>
            <a:r>
              <a:rPr lang="en-TR" b="1" dirty="0"/>
              <a:t>Extrinsic</a:t>
            </a:r>
          </a:p>
        </p:txBody>
      </p:sp>
      <p:pic>
        <p:nvPicPr>
          <p:cNvPr id="10" name="Picture 9">
            <a:extLst>
              <a:ext uri="{FF2B5EF4-FFF2-40B4-BE49-F238E27FC236}">
                <a16:creationId xmlns:a16="http://schemas.microsoft.com/office/drawing/2014/main" id="{F434E7F7-8DE2-3F3E-72A6-0FB217EB8CD7}"/>
              </a:ext>
            </a:extLst>
          </p:cNvPr>
          <p:cNvPicPr>
            <a:picLocks noChangeAspect="1"/>
          </p:cNvPicPr>
          <p:nvPr/>
        </p:nvPicPr>
        <p:blipFill>
          <a:blip r:embed="rId3"/>
          <a:stretch>
            <a:fillRect/>
          </a:stretch>
        </p:blipFill>
        <p:spPr>
          <a:xfrm>
            <a:off x="2074324" y="1132961"/>
            <a:ext cx="3956026" cy="2058621"/>
          </a:xfrm>
          <a:prstGeom prst="rect">
            <a:avLst/>
          </a:prstGeom>
        </p:spPr>
      </p:pic>
      <p:pic>
        <p:nvPicPr>
          <p:cNvPr id="11" name="Picture 2" descr="image">
            <a:extLst>
              <a:ext uri="{FF2B5EF4-FFF2-40B4-BE49-F238E27FC236}">
                <a16:creationId xmlns:a16="http://schemas.microsoft.com/office/drawing/2014/main" id="{AD159840-C21C-4071-12CE-766677D8ED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20" r="12390"/>
          <a:stretch/>
        </p:blipFill>
        <p:spPr bwMode="auto">
          <a:xfrm>
            <a:off x="6133324" y="782712"/>
            <a:ext cx="5874327" cy="27591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191C2E3-AD31-5E5B-C68C-A6245826224F}"/>
              </a:ext>
            </a:extLst>
          </p:cNvPr>
          <p:cNvSpPr txBox="1"/>
          <p:nvPr/>
        </p:nvSpPr>
        <p:spPr>
          <a:xfrm>
            <a:off x="2701636" y="4668982"/>
            <a:ext cx="4953728" cy="369332"/>
          </a:xfrm>
          <a:prstGeom prst="rect">
            <a:avLst/>
          </a:prstGeom>
          <a:noFill/>
        </p:spPr>
        <p:txBody>
          <a:bodyPr wrap="none" rtlCol="0">
            <a:spAutoFit/>
          </a:bodyPr>
          <a:lstStyle/>
          <a:p>
            <a:r>
              <a:rPr lang="en-TR" dirty="0"/>
              <a:t>Text Classification, Named Entity Recognation etc. </a:t>
            </a:r>
          </a:p>
        </p:txBody>
      </p:sp>
    </p:spTree>
    <p:extLst>
      <p:ext uri="{BB962C8B-B14F-4D97-AF65-F5344CB8AC3E}">
        <p14:creationId xmlns:p14="http://schemas.microsoft.com/office/powerpoint/2010/main" val="218042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6F08CCF9-D24A-E2A1-4D6B-E3BE628B9047}"/>
              </a:ext>
            </a:extLst>
          </p:cNvPr>
          <p:cNvPicPr>
            <a:picLocks noChangeAspect="1"/>
          </p:cNvPicPr>
          <p:nvPr/>
        </p:nvPicPr>
        <p:blipFill>
          <a:blip r:embed="rId3"/>
          <a:stretch>
            <a:fillRect/>
          </a:stretch>
        </p:blipFill>
        <p:spPr>
          <a:xfrm>
            <a:off x="2703068" y="678684"/>
            <a:ext cx="6273800" cy="3771900"/>
          </a:xfrm>
          <a:prstGeom prst="rect">
            <a:avLst/>
          </a:prstGeom>
        </p:spPr>
      </p:pic>
      <p:pic>
        <p:nvPicPr>
          <p:cNvPr id="4" name="Picture 3">
            <a:extLst>
              <a:ext uri="{FF2B5EF4-FFF2-40B4-BE49-F238E27FC236}">
                <a16:creationId xmlns:a16="http://schemas.microsoft.com/office/drawing/2014/main" id="{92DFB43E-7388-04F1-AAAA-C13B8DF92298}"/>
              </a:ext>
            </a:extLst>
          </p:cNvPr>
          <p:cNvPicPr>
            <a:picLocks noChangeAspect="1"/>
          </p:cNvPicPr>
          <p:nvPr/>
        </p:nvPicPr>
        <p:blipFill>
          <a:blip r:embed="rId4"/>
          <a:stretch>
            <a:fillRect/>
          </a:stretch>
        </p:blipFill>
        <p:spPr>
          <a:xfrm>
            <a:off x="649224" y="4571957"/>
            <a:ext cx="10664952" cy="1830066"/>
          </a:xfrm>
          <a:prstGeom prst="rect">
            <a:avLst/>
          </a:prstGeom>
        </p:spPr>
      </p:pic>
    </p:spTree>
    <p:extLst>
      <p:ext uri="{BB962C8B-B14F-4D97-AF65-F5344CB8AC3E}">
        <p14:creationId xmlns:p14="http://schemas.microsoft.com/office/powerpoint/2010/main" val="191183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Training &amp; </a:t>
            </a:r>
            <a:r>
              <a:rPr lang="tr-TR" sz="2400" b="1" dirty="0" err="1">
                <a:solidFill>
                  <a:srgbClr val="8316B5"/>
                </a:solidFill>
                <a:ea typeface="Arial" charset="0"/>
                <a:cs typeface="Arial"/>
              </a:rPr>
              <a:t>Prediction</a:t>
            </a:r>
            <a:endParaRPr lang="tr-TR" sz="24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1A6DCF8C-D333-AC10-3317-DB76CECD178B}"/>
              </a:ext>
            </a:extLst>
          </p:cNvPr>
          <p:cNvPicPr>
            <a:picLocks noChangeAspect="1"/>
          </p:cNvPicPr>
          <p:nvPr/>
        </p:nvPicPr>
        <p:blipFill>
          <a:blip r:embed="rId3"/>
          <a:stretch>
            <a:fillRect/>
          </a:stretch>
        </p:blipFill>
        <p:spPr>
          <a:xfrm>
            <a:off x="632196" y="1231392"/>
            <a:ext cx="5070611" cy="2414039"/>
          </a:xfrm>
          <a:prstGeom prst="rect">
            <a:avLst/>
          </a:prstGeom>
        </p:spPr>
      </p:pic>
      <p:pic>
        <p:nvPicPr>
          <p:cNvPr id="6" name="Picture 5">
            <a:extLst>
              <a:ext uri="{FF2B5EF4-FFF2-40B4-BE49-F238E27FC236}">
                <a16:creationId xmlns:a16="http://schemas.microsoft.com/office/drawing/2014/main" id="{D6ED69CA-3792-55B5-17D8-E0D1A4D1A51A}"/>
              </a:ext>
            </a:extLst>
          </p:cNvPr>
          <p:cNvPicPr>
            <a:picLocks noChangeAspect="1"/>
          </p:cNvPicPr>
          <p:nvPr/>
        </p:nvPicPr>
        <p:blipFill>
          <a:blip r:embed="rId4"/>
          <a:stretch>
            <a:fillRect/>
          </a:stretch>
        </p:blipFill>
        <p:spPr>
          <a:xfrm>
            <a:off x="632197" y="3645431"/>
            <a:ext cx="5070610" cy="2414039"/>
          </a:xfrm>
          <a:prstGeom prst="rect">
            <a:avLst/>
          </a:prstGeom>
        </p:spPr>
      </p:pic>
      <p:pic>
        <p:nvPicPr>
          <p:cNvPr id="7" name="Picture 6">
            <a:extLst>
              <a:ext uri="{FF2B5EF4-FFF2-40B4-BE49-F238E27FC236}">
                <a16:creationId xmlns:a16="http://schemas.microsoft.com/office/drawing/2014/main" id="{6C989CDE-88C6-A017-8CC8-2CAE5BE9E3B3}"/>
              </a:ext>
            </a:extLst>
          </p:cNvPr>
          <p:cNvPicPr>
            <a:picLocks noChangeAspect="1"/>
          </p:cNvPicPr>
          <p:nvPr/>
        </p:nvPicPr>
        <p:blipFill>
          <a:blip r:embed="rId5"/>
          <a:stretch>
            <a:fillRect/>
          </a:stretch>
        </p:blipFill>
        <p:spPr>
          <a:xfrm>
            <a:off x="6783587" y="2283377"/>
            <a:ext cx="4776216" cy="2273882"/>
          </a:xfrm>
          <a:prstGeom prst="rect">
            <a:avLst/>
          </a:prstGeom>
        </p:spPr>
      </p:pic>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spTree>
    <p:extLst>
      <p:ext uri="{BB962C8B-B14F-4D97-AF65-F5344CB8AC3E}">
        <p14:creationId xmlns:p14="http://schemas.microsoft.com/office/powerpoint/2010/main" val="155543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9" name="Picture 8">
            <a:extLst>
              <a:ext uri="{FF2B5EF4-FFF2-40B4-BE49-F238E27FC236}">
                <a16:creationId xmlns:a16="http://schemas.microsoft.com/office/drawing/2014/main" id="{F2A5C9F9-059C-C0E7-7725-CAC576712CE8}"/>
              </a:ext>
            </a:extLst>
          </p:cNvPr>
          <p:cNvPicPr>
            <a:picLocks noChangeAspect="1"/>
          </p:cNvPicPr>
          <p:nvPr/>
        </p:nvPicPr>
        <p:blipFill>
          <a:blip r:embed="rId3"/>
          <a:stretch>
            <a:fillRect/>
          </a:stretch>
        </p:blipFill>
        <p:spPr>
          <a:xfrm>
            <a:off x="539496" y="1160557"/>
            <a:ext cx="9957816" cy="4526280"/>
          </a:xfrm>
          <a:prstGeom prst="rect">
            <a:avLst/>
          </a:prstGeom>
        </p:spPr>
      </p:pic>
    </p:spTree>
    <p:extLst>
      <p:ext uri="{BB962C8B-B14F-4D97-AF65-F5344CB8AC3E}">
        <p14:creationId xmlns:p14="http://schemas.microsoft.com/office/powerpoint/2010/main" val="14032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https://</a:t>
            </a:r>
            <a:r>
              <a:rPr lang="en-US" sz="1050" dirty="0" err="1"/>
              <a:t>www.slideshare.net</a:t>
            </a:r>
            <a:r>
              <a:rPr lang="en-US" sz="1050" dirty="0"/>
              <a:t>/</a:t>
            </a:r>
            <a:r>
              <a:rPr lang="en-US" sz="1050" dirty="0" err="1"/>
              <a:t>InfoQ</a:t>
            </a:r>
            <a:r>
              <a:rPr lang="en-US" sz="1050" dirty="0"/>
              <a:t>/intuition-</a:t>
            </a:r>
            <a:r>
              <a:rPr lang="en-US" sz="1050" dirty="0" err="1"/>
              <a:t>usecases</a:t>
            </a:r>
            <a:r>
              <a:rPr lang="en-US" sz="1050" dirty="0"/>
              <a:t>-of-embeddings-in-</a:t>
            </a:r>
            <a:r>
              <a:rPr lang="en-US" sz="1050" dirty="0" err="1"/>
              <a:t>nlp</a:t>
            </a:r>
            <a:r>
              <a:rPr lang="en-US" sz="1050" dirty="0"/>
              <a:t>-beyond</a:t>
            </a:r>
            <a:endParaRPr lang="en-TR" sz="1050" dirty="0"/>
          </a:p>
        </p:txBody>
      </p:sp>
      <p:pic>
        <p:nvPicPr>
          <p:cNvPr id="3" name="Picture 2">
            <a:extLst>
              <a:ext uri="{FF2B5EF4-FFF2-40B4-BE49-F238E27FC236}">
                <a16:creationId xmlns:a16="http://schemas.microsoft.com/office/drawing/2014/main" id="{54D03B86-6D74-68C6-5C90-F6796589A088}"/>
              </a:ext>
            </a:extLst>
          </p:cNvPr>
          <p:cNvPicPr>
            <a:picLocks noChangeAspect="1"/>
          </p:cNvPicPr>
          <p:nvPr/>
        </p:nvPicPr>
        <p:blipFill>
          <a:blip r:embed="rId3"/>
          <a:stretch>
            <a:fillRect/>
          </a:stretch>
        </p:blipFill>
        <p:spPr>
          <a:xfrm>
            <a:off x="1505881" y="1339489"/>
            <a:ext cx="8788761" cy="4573461"/>
          </a:xfrm>
          <a:prstGeom prst="rect">
            <a:avLst/>
          </a:prstGeom>
        </p:spPr>
      </p:pic>
    </p:spTree>
    <p:extLst>
      <p:ext uri="{BB962C8B-B14F-4D97-AF65-F5344CB8AC3E}">
        <p14:creationId xmlns:p14="http://schemas.microsoft.com/office/powerpoint/2010/main" val="563863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4" name="Picture 3">
            <a:extLst>
              <a:ext uri="{FF2B5EF4-FFF2-40B4-BE49-F238E27FC236}">
                <a16:creationId xmlns:a16="http://schemas.microsoft.com/office/drawing/2014/main" id="{A8B04575-3081-E543-D8D1-B1503BEFC1B7}"/>
              </a:ext>
            </a:extLst>
          </p:cNvPr>
          <p:cNvPicPr>
            <a:picLocks noChangeAspect="1"/>
          </p:cNvPicPr>
          <p:nvPr/>
        </p:nvPicPr>
        <p:blipFill>
          <a:blip r:embed="rId3"/>
          <a:stretch>
            <a:fillRect/>
          </a:stretch>
        </p:blipFill>
        <p:spPr>
          <a:xfrm>
            <a:off x="506792" y="809511"/>
            <a:ext cx="6033573" cy="2675570"/>
          </a:xfrm>
          <a:prstGeom prst="rect">
            <a:avLst/>
          </a:prstGeom>
        </p:spPr>
      </p:pic>
      <p:pic>
        <p:nvPicPr>
          <p:cNvPr id="6" name="Picture 5">
            <a:extLst>
              <a:ext uri="{FF2B5EF4-FFF2-40B4-BE49-F238E27FC236}">
                <a16:creationId xmlns:a16="http://schemas.microsoft.com/office/drawing/2014/main" id="{2F342CD7-B9B5-1AB8-321D-11674CC2BCB9}"/>
              </a:ext>
            </a:extLst>
          </p:cNvPr>
          <p:cNvPicPr>
            <a:picLocks noChangeAspect="1"/>
          </p:cNvPicPr>
          <p:nvPr/>
        </p:nvPicPr>
        <p:blipFill>
          <a:blip r:embed="rId4"/>
          <a:stretch>
            <a:fillRect/>
          </a:stretch>
        </p:blipFill>
        <p:spPr>
          <a:xfrm>
            <a:off x="5651635" y="3340208"/>
            <a:ext cx="6033573" cy="267557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15D0E6C-052B-00D9-F6AE-C8E3029D946B}"/>
                  </a:ext>
                </a:extLst>
              </p14:cNvPr>
              <p14:cNvContentPartPr/>
              <p14:nvPr/>
            </p14:nvContentPartPr>
            <p14:xfrm>
              <a:off x="643342" y="1156811"/>
              <a:ext cx="3897720" cy="105480"/>
            </p14:xfrm>
          </p:contentPart>
        </mc:Choice>
        <mc:Fallback xmlns="">
          <p:pic>
            <p:nvPicPr>
              <p:cNvPr id="7" name="Ink 6">
                <a:extLst>
                  <a:ext uri="{FF2B5EF4-FFF2-40B4-BE49-F238E27FC236}">
                    <a16:creationId xmlns:a16="http://schemas.microsoft.com/office/drawing/2014/main" id="{A15D0E6C-052B-00D9-F6AE-C8E3029D946B}"/>
                  </a:ext>
                </a:extLst>
              </p:cNvPr>
              <p:cNvPicPr/>
              <p:nvPr/>
            </p:nvPicPr>
            <p:blipFill>
              <a:blip r:embed="rId6"/>
              <a:stretch>
                <a:fillRect/>
              </a:stretch>
            </p:blipFill>
            <p:spPr>
              <a:xfrm>
                <a:off x="625702" y="1139171"/>
                <a:ext cx="3933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66856D6-B251-010F-7F52-C302E64EAEAE}"/>
                  </a:ext>
                </a:extLst>
              </p14:cNvPr>
              <p14:cNvContentPartPr/>
              <p14:nvPr/>
            </p14:nvContentPartPr>
            <p14:xfrm>
              <a:off x="5738422" y="3739811"/>
              <a:ext cx="4793040" cy="53280"/>
            </p14:xfrm>
          </p:contentPart>
        </mc:Choice>
        <mc:Fallback xmlns="">
          <p:pic>
            <p:nvPicPr>
              <p:cNvPr id="8" name="Ink 7">
                <a:extLst>
                  <a:ext uri="{FF2B5EF4-FFF2-40B4-BE49-F238E27FC236}">
                    <a16:creationId xmlns:a16="http://schemas.microsoft.com/office/drawing/2014/main" id="{666856D6-B251-010F-7F52-C302E64EAEAE}"/>
                  </a:ext>
                </a:extLst>
              </p:cNvPr>
              <p:cNvPicPr/>
              <p:nvPr/>
            </p:nvPicPr>
            <p:blipFill>
              <a:blip r:embed="rId8"/>
              <a:stretch>
                <a:fillRect/>
              </a:stretch>
            </p:blipFill>
            <p:spPr>
              <a:xfrm>
                <a:off x="5720782" y="3721811"/>
                <a:ext cx="4828680" cy="88920"/>
              </a:xfrm>
              <a:prstGeom prst="rect">
                <a:avLst/>
              </a:prstGeom>
            </p:spPr>
          </p:pic>
        </mc:Fallback>
      </mc:AlternateContent>
    </p:spTree>
    <p:extLst>
      <p:ext uri="{BB962C8B-B14F-4D97-AF65-F5344CB8AC3E}">
        <p14:creationId xmlns:p14="http://schemas.microsoft.com/office/powerpoint/2010/main" val="3013878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pic>
        <p:nvPicPr>
          <p:cNvPr id="1026" name="Picture 2" descr="Cosine Similarity — Introduction and applications in NLP | by Alex Yeo |  Medium">
            <a:extLst>
              <a:ext uri="{FF2B5EF4-FFF2-40B4-BE49-F238E27FC236}">
                <a16:creationId xmlns:a16="http://schemas.microsoft.com/office/drawing/2014/main" id="{E4765894-C943-64B7-DFDD-25072D3D8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34" y="922969"/>
            <a:ext cx="8124033" cy="4160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0F861-4B50-1EF3-A300-D1E3FDF4D945}"/>
              </a:ext>
            </a:extLst>
          </p:cNvPr>
          <p:cNvPicPr>
            <a:picLocks noChangeAspect="1"/>
          </p:cNvPicPr>
          <p:nvPr/>
        </p:nvPicPr>
        <p:blipFill>
          <a:blip r:embed="rId4"/>
          <a:stretch>
            <a:fillRect/>
          </a:stretch>
        </p:blipFill>
        <p:spPr>
          <a:xfrm>
            <a:off x="7037832" y="5083362"/>
            <a:ext cx="5154168" cy="1774638"/>
          </a:xfrm>
          <a:prstGeom prst="rect">
            <a:avLst/>
          </a:prstGeom>
        </p:spPr>
      </p:pic>
    </p:spTree>
    <p:extLst>
      <p:ext uri="{BB962C8B-B14F-4D97-AF65-F5344CB8AC3E}">
        <p14:creationId xmlns:p14="http://schemas.microsoft.com/office/powerpoint/2010/main" val="212375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4" name="TextBox 3">
            <a:extLst>
              <a:ext uri="{FF2B5EF4-FFF2-40B4-BE49-F238E27FC236}">
                <a16:creationId xmlns:a16="http://schemas.microsoft.com/office/drawing/2014/main" id="{607F2016-1C7E-34BD-11ED-E8CCCF2DDBAF}"/>
              </a:ext>
            </a:extLst>
          </p:cNvPr>
          <p:cNvSpPr txBox="1"/>
          <p:nvPr/>
        </p:nvSpPr>
        <p:spPr>
          <a:xfrm>
            <a:off x="2154477" y="1142379"/>
            <a:ext cx="7484300" cy="369332"/>
          </a:xfrm>
          <a:prstGeom prst="rect">
            <a:avLst/>
          </a:prstGeom>
          <a:noFill/>
        </p:spPr>
        <p:txBody>
          <a:bodyPr wrap="square">
            <a:spAutoFit/>
          </a:bodyPr>
          <a:lstStyle/>
          <a:p>
            <a:r>
              <a:rPr lang="en-US" b="0" i="1" dirty="0">
                <a:solidFill>
                  <a:srgbClr val="292929"/>
                </a:solidFill>
                <a:effectLst/>
                <a:latin typeface="source-serif-pro"/>
              </a:rPr>
              <a:t>“You shall know a word by the company it keeps” — John Rupert Firth</a:t>
            </a:r>
            <a:endParaRPr lang="en-TR" dirty="0"/>
          </a:p>
        </p:txBody>
      </p:sp>
      <p:sp>
        <p:nvSpPr>
          <p:cNvPr id="8" name="TextBox 7">
            <a:extLst>
              <a:ext uri="{FF2B5EF4-FFF2-40B4-BE49-F238E27FC236}">
                <a16:creationId xmlns:a16="http://schemas.microsoft.com/office/drawing/2014/main" id="{959FE5B0-97C3-1268-FD8C-2094B07E825A}"/>
              </a:ext>
            </a:extLst>
          </p:cNvPr>
          <p:cNvSpPr txBox="1"/>
          <p:nvPr/>
        </p:nvSpPr>
        <p:spPr>
          <a:xfrm>
            <a:off x="0" y="2023138"/>
            <a:ext cx="8379911" cy="3139321"/>
          </a:xfrm>
          <a:prstGeom prst="rect">
            <a:avLst/>
          </a:prstGeom>
          <a:noFill/>
        </p:spPr>
        <p:txBody>
          <a:bodyPr wrap="square">
            <a:spAutoFit/>
          </a:bodyPr>
          <a:lstStyle/>
          <a:p>
            <a:pPr marL="285750" indent="-285750">
              <a:buFont typeface="Arial" panose="020B0604020202020204" pitchFamily="34" charset="0"/>
              <a:buChar char="•"/>
            </a:pPr>
            <a:r>
              <a:rPr lang="en-US" dirty="0"/>
              <a:t>Fixed size vectors are used where the size of the vector remains constant regardless of the number of unique words in the corpus.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Semantic information is incorporated in the vector representations.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Word2Vec vectors are highly efficient at grouping similar words together.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algorithm estimates the similarity of words based on their position in the corpus.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Words with similar meanings have similar vector representations. For instance, "Kid" and "Child" are similar words, and their vector representations will be similar.</a:t>
            </a:r>
          </a:p>
        </p:txBody>
      </p:sp>
      <p:pic>
        <p:nvPicPr>
          <p:cNvPr id="14338" name="Picture 2">
            <a:extLst>
              <a:ext uri="{FF2B5EF4-FFF2-40B4-BE49-F238E27FC236}">
                <a16:creationId xmlns:a16="http://schemas.microsoft.com/office/drawing/2014/main" id="{825D1B55-6778-AA9D-A6A7-C4920284C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1055" y="2023138"/>
            <a:ext cx="2863631" cy="315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534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15EE645C-B69A-26D3-E911-972D493AEF5A}"/>
              </a:ext>
            </a:extLst>
          </p:cNvPr>
          <p:cNvPicPr>
            <a:picLocks noChangeAspect="1"/>
          </p:cNvPicPr>
          <p:nvPr/>
        </p:nvPicPr>
        <p:blipFill>
          <a:blip r:embed="rId3"/>
          <a:stretch>
            <a:fillRect/>
          </a:stretch>
        </p:blipFill>
        <p:spPr>
          <a:xfrm>
            <a:off x="0" y="761134"/>
            <a:ext cx="4635786" cy="2719532"/>
          </a:xfrm>
          <a:prstGeom prst="rect">
            <a:avLst/>
          </a:prstGeom>
        </p:spPr>
      </p:pic>
      <p:pic>
        <p:nvPicPr>
          <p:cNvPr id="6" name="Picture 5">
            <a:extLst>
              <a:ext uri="{FF2B5EF4-FFF2-40B4-BE49-F238E27FC236}">
                <a16:creationId xmlns:a16="http://schemas.microsoft.com/office/drawing/2014/main" id="{BBF8B365-13DA-8769-BC2C-5F876D794F4B}"/>
              </a:ext>
            </a:extLst>
          </p:cNvPr>
          <p:cNvPicPr>
            <a:picLocks noChangeAspect="1"/>
          </p:cNvPicPr>
          <p:nvPr/>
        </p:nvPicPr>
        <p:blipFill>
          <a:blip r:embed="rId4"/>
          <a:stretch>
            <a:fillRect/>
          </a:stretch>
        </p:blipFill>
        <p:spPr>
          <a:xfrm>
            <a:off x="5160241" y="888246"/>
            <a:ext cx="3110923" cy="2540754"/>
          </a:xfrm>
          <a:prstGeom prst="rect">
            <a:avLst/>
          </a:prstGeom>
        </p:spPr>
      </p:pic>
      <p:pic>
        <p:nvPicPr>
          <p:cNvPr id="7" name="Picture 6">
            <a:extLst>
              <a:ext uri="{FF2B5EF4-FFF2-40B4-BE49-F238E27FC236}">
                <a16:creationId xmlns:a16="http://schemas.microsoft.com/office/drawing/2014/main" id="{1B5A702C-98B7-04F4-018C-41992D796AE8}"/>
              </a:ext>
            </a:extLst>
          </p:cNvPr>
          <p:cNvPicPr>
            <a:picLocks noChangeAspect="1"/>
          </p:cNvPicPr>
          <p:nvPr/>
        </p:nvPicPr>
        <p:blipFill>
          <a:blip r:embed="rId5"/>
          <a:stretch>
            <a:fillRect/>
          </a:stretch>
        </p:blipFill>
        <p:spPr>
          <a:xfrm>
            <a:off x="372800" y="3808593"/>
            <a:ext cx="3734955" cy="2417293"/>
          </a:xfrm>
          <a:prstGeom prst="rect">
            <a:avLst/>
          </a:prstGeom>
        </p:spPr>
      </p:pic>
      <p:pic>
        <p:nvPicPr>
          <p:cNvPr id="9" name="Picture 8">
            <a:extLst>
              <a:ext uri="{FF2B5EF4-FFF2-40B4-BE49-F238E27FC236}">
                <a16:creationId xmlns:a16="http://schemas.microsoft.com/office/drawing/2014/main" id="{3CF920A3-E0A4-1185-21FD-990D40FBFBC8}"/>
              </a:ext>
            </a:extLst>
          </p:cNvPr>
          <p:cNvPicPr>
            <a:picLocks noChangeAspect="1"/>
          </p:cNvPicPr>
          <p:nvPr/>
        </p:nvPicPr>
        <p:blipFill>
          <a:blip r:embed="rId6"/>
          <a:stretch>
            <a:fillRect/>
          </a:stretch>
        </p:blipFill>
        <p:spPr>
          <a:xfrm>
            <a:off x="4940586" y="3699447"/>
            <a:ext cx="3963042" cy="2526439"/>
          </a:xfrm>
          <a:prstGeom prst="rect">
            <a:avLst/>
          </a:prstGeom>
        </p:spPr>
      </p:pic>
    </p:spTree>
    <p:extLst>
      <p:ext uri="{BB962C8B-B14F-4D97-AF65-F5344CB8AC3E}">
        <p14:creationId xmlns:p14="http://schemas.microsoft.com/office/powerpoint/2010/main" val="1428203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20FE95B1-8B23-A155-F549-57BBFED15288}"/>
              </a:ext>
            </a:extLst>
          </p:cNvPr>
          <p:cNvSpPr txBox="1"/>
          <p:nvPr/>
        </p:nvSpPr>
        <p:spPr>
          <a:xfrm>
            <a:off x="1979113" y="1615858"/>
            <a:ext cx="5240665" cy="646331"/>
          </a:xfrm>
          <a:prstGeom prst="rect">
            <a:avLst/>
          </a:prstGeom>
          <a:noFill/>
        </p:spPr>
        <p:txBody>
          <a:bodyPr wrap="none" rtlCol="0">
            <a:spAutoFit/>
          </a:bodyPr>
          <a:lstStyle/>
          <a:p>
            <a:pPr marL="285750" indent="-285750">
              <a:buFont typeface="Arial" panose="020B0604020202020204" pitchFamily="34" charset="0"/>
              <a:buChar char="•"/>
            </a:pPr>
            <a:r>
              <a:rPr lang="en-TR" dirty="0"/>
              <a:t>Pretrained </a:t>
            </a:r>
            <a:r>
              <a:rPr lang="en-US" dirty="0">
                <a:solidFill>
                  <a:srgbClr val="292929"/>
                </a:solidFill>
                <a:latin typeface="source-serif-pro"/>
              </a:rPr>
              <a:t>E</a:t>
            </a:r>
            <a:r>
              <a:rPr lang="en-US" b="0" i="0" dirty="0">
                <a:solidFill>
                  <a:srgbClr val="292929"/>
                </a:solidFill>
                <a:effectLst/>
                <a:latin typeface="source-serif-pro"/>
              </a:rPr>
              <a:t>mbeddings : GLOVE, Google Word2vec</a:t>
            </a:r>
          </a:p>
          <a:p>
            <a:pPr marL="285750" indent="-285750">
              <a:buFont typeface="Arial" panose="020B0604020202020204" pitchFamily="34" charset="0"/>
              <a:buChar char="•"/>
            </a:pPr>
            <a:r>
              <a:rPr lang="en-US" dirty="0" err="1">
                <a:solidFill>
                  <a:srgbClr val="292929"/>
                </a:solidFill>
                <a:latin typeface="source-serif-pro"/>
              </a:rPr>
              <a:t>FastText</a:t>
            </a:r>
            <a:r>
              <a:rPr lang="en-US" dirty="0">
                <a:solidFill>
                  <a:srgbClr val="292929"/>
                </a:solidFill>
                <a:latin typeface="source-serif-pro"/>
              </a:rPr>
              <a:t> -&gt; Facebook – char based</a:t>
            </a:r>
            <a:endParaRPr lang="en-TR" dirty="0"/>
          </a:p>
        </p:txBody>
      </p:sp>
      <p:pic>
        <p:nvPicPr>
          <p:cNvPr id="16386" name="Picture 2" descr="FastText vs. Word2vec: A Quick Comparison - Kavita Ganesan, PhD">
            <a:extLst>
              <a:ext uri="{FF2B5EF4-FFF2-40B4-BE49-F238E27FC236}">
                <a16:creationId xmlns:a16="http://schemas.microsoft.com/office/drawing/2014/main" id="{18628947-4E7C-664E-BDD0-7658F020E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113" y="2638202"/>
            <a:ext cx="6875286" cy="335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47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Doc2Vec</a:t>
            </a:r>
            <a:endParaRPr lang="tr-TR" sz="2400" b="1" dirty="0">
              <a:solidFill>
                <a:srgbClr val="8316B5"/>
              </a:solidFill>
              <a:ea typeface="Arial" charset="0"/>
              <a:cs typeface="Arial" charset="0"/>
            </a:endParaRPr>
          </a:p>
        </p:txBody>
      </p:sp>
      <p:pic>
        <p:nvPicPr>
          <p:cNvPr id="17410" name="Picture 2">
            <a:extLst>
              <a:ext uri="{FF2B5EF4-FFF2-40B4-BE49-F238E27FC236}">
                <a16:creationId xmlns:a16="http://schemas.microsoft.com/office/drawing/2014/main" id="{F691B41B-DF10-AE21-0E32-1AE08C0C5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852" y="3894029"/>
            <a:ext cx="5335148" cy="29639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275660-3D31-2CF8-AB0A-B49E320CAA9E}"/>
              </a:ext>
            </a:extLst>
          </p:cNvPr>
          <p:cNvSpPr txBox="1"/>
          <p:nvPr/>
        </p:nvSpPr>
        <p:spPr>
          <a:xfrm>
            <a:off x="508630" y="797720"/>
            <a:ext cx="10314191" cy="923330"/>
          </a:xfrm>
          <a:prstGeom prst="rect">
            <a:avLst/>
          </a:prstGeom>
          <a:noFill/>
        </p:spPr>
        <p:txBody>
          <a:bodyPr wrap="square">
            <a:spAutoFit/>
          </a:bodyPr>
          <a:lstStyle/>
          <a:p>
            <a:r>
              <a:rPr lang="en-US" b="0" i="0" dirty="0">
                <a:solidFill>
                  <a:srgbClr val="1D1E1E"/>
                </a:solidFill>
                <a:effectLst/>
                <a:latin typeface="Calibri" panose="020F0502020204030204" pitchFamily="34" charset="0"/>
                <a:cs typeface="Calibri" panose="020F0502020204030204" pitchFamily="34" charset="0"/>
              </a:rPr>
              <a:t>After this idea is proved to be effective and helpful, say, you can easily cluster and find similar words in a huge corpus, people then began thinking further: is it possible to have a higher level of representation on sentences, paragraphs or even documents.</a:t>
            </a:r>
            <a:endParaRPr lang="en-TR"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654E161-8B88-3603-A5FF-164EB8C288C9}"/>
              </a:ext>
            </a:extLst>
          </p:cNvPr>
          <p:cNvSpPr txBox="1"/>
          <p:nvPr/>
        </p:nvSpPr>
        <p:spPr>
          <a:xfrm>
            <a:off x="186314" y="1976417"/>
            <a:ext cx="11484864" cy="2031325"/>
          </a:xfrm>
          <a:prstGeom prst="rect">
            <a:avLst/>
          </a:prstGeom>
          <a:noFill/>
        </p:spPr>
        <p:txBody>
          <a:bodyPr wrap="square">
            <a:spAutoFit/>
          </a:bodyPr>
          <a:lstStyle/>
          <a:p>
            <a:pPr marL="285750" indent="-285750">
              <a:buFont typeface="Arial" panose="020B0604020202020204" pitchFamily="34" charset="0"/>
              <a:buChar char="•"/>
            </a:pPr>
            <a:r>
              <a:rPr lang="en-US" dirty="0"/>
              <a:t>Doc2Vec is an algorithm that learns to represent documents as fixed-length vectors. It does this by training a neural network to predict the words in a document based on its context (similar to word2vec).</a:t>
            </a:r>
          </a:p>
          <a:p>
            <a:pPr marL="285750" indent="-285750">
              <a:buFont typeface="Arial" panose="020B0604020202020204" pitchFamily="34" charset="0"/>
              <a:buChar char="•"/>
            </a:pPr>
            <a:r>
              <a:rPr lang="en-US" dirty="0"/>
              <a:t>In addition to predicting words, the network also learns a vector representation for each document in the corpus. This is done by adding a unique "document ID" to each word in the document,</a:t>
            </a:r>
          </a:p>
          <a:p>
            <a:pPr marL="285750" indent="-285750">
              <a:buFont typeface="Arial" panose="020B0604020202020204" pitchFamily="34" charset="0"/>
              <a:buChar char="•"/>
            </a:pPr>
            <a:r>
              <a:rPr lang="en-US" dirty="0"/>
              <a:t>After training, you can use the vectors learned by Doc2Vec to perform various tasks, such as document classification, similarity search, or clustering. The vectors are often more useful than traditional bag-of-words representations, as they capture not only the words in the document, but also its overall meaning and context.</a:t>
            </a:r>
          </a:p>
        </p:txBody>
      </p:sp>
    </p:spTree>
    <p:extLst>
      <p:ext uri="{BB962C8B-B14F-4D97-AF65-F5344CB8AC3E}">
        <p14:creationId xmlns:p14="http://schemas.microsoft.com/office/powerpoint/2010/main" val="2289656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Several screenshots of a movie&#10;&#10;Description automatically generated">
            <a:extLst>
              <a:ext uri="{FF2B5EF4-FFF2-40B4-BE49-F238E27FC236}">
                <a16:creationId xmlns:a16="http://schemas.microsoft.com/office/drawing/2014/main" id="{F7E6EC93-3CF3-FDE7-6F10-4BC377AAD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597" r="3499"/>
          <a:stretch/>
        </p:blipFill>
        <p:spPr bwMode="auto">
          <a:xfrm>
            <a:off x="1361871" y="811465"/>
            <a:ext cx="9886545" cy="55601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6042D1-88E5-B89D-9D70-386A4F35A0EB}"/>
              </a:ext>
            </a:extLst>
          </p:cNvPr>
          <p:cNvSpPr txBox="1"/>
          <p:nvPr/>
        </p:nvSpPr>
        <p:spPr>
          <a:xfrm>
            <a:off x="3871609" y="428017"/>
            <a:ext cx="2140009" cy="369332"/>
          </a:xfrm>
          <a:prstGeom prst="rect">
            <a:avLst/>
          </a:prstGeom>
          <a:noFill/>
        </p:spPr>
        <p:txBody>
          <a:bodyPr wrap="none" rtlCol="0">
            <a:spAutoFit/>
          </a:bodyPr>
          <a:lstStyle/>
          <a:p>
            <a:r>
              <a:rPr lang="en-TR" dirty="0"/>
              <a:t>Language Modeling..</a:t>
            </a:r>
          </a:p>
        </p:txBody>
      </p:sp>
    </p:spTree>
    <p:extLst>
      <p:ext uri="{BB962C8B-B14F-4D97-AF65-F5344CB8AC3E}">
        <p14:creationId xmlns:p14="http://schemas.microsoft.com/office/powerpoint/2010/main" val="1608865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Embeddings</a:t>
            </a:r>
            <a:r>
              <a:rPr lang="tr-TR" sz="2400" b="1" dirty="0">
                <a:solidFill>
                  <a:srgbClr val="8316B5"/>
                </a:solidFill>
                <a:ea typeface="Arial" charset="0"/>
                <a:cs typeface="Arial"/>
              </a:rPr>
              <a:t> – </a:t>
            </a:r>
            <a:r>
              <a:rPr lang="tr-TR" sz="2400" b="1" dirty="0" err="1">
                <a:solidFill>
                  <a:srgbClr val="8316B5"/>
                </a:solidFill>
                <a:ea typeface="Arial" charset="0"/>
                <a:cs typeface="Arial"/>
              </a:rPr>
              <a:t>Keras</a:t>
            </a:r>
            <a:endParaRPr lang="tr-TR" sz="2400" b="1" dirty="0">
              <a:solidFill>
                <a:srgbClr val="8316B5"/>
              </a:solidFill>
              <a:ea typeface="Arial" charset="0"/>
              <a:cs typeface="Arial"/>
            </a:endParaRPr>
          </a:p>
          <a:p>
            <a:pPr algn="ctr"/>
            <a:r>
              <a:rPr lang="tr-TR" sz="2400" b="1" dirty="0">
                <a:solidFill>
                  <a:srgbClr val="8316B5"/>
                </a:solidFill>
                <a:ea typeface="Arial" charset="0"/>
                <a:cs typeface="Arial"/>
              </a:rPr>
              <a:t>Word2Vec</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E0BE09DC-7A4A-5A0F-4F59-61AB973FFAA5}"/>
              </a:ext>
            </a:extLst>
          </p:cNvPr>
          <p:cNvSpPr txBox="1"/>
          <p:nvPr/>
        </p:nvSpPr>
        <p:spPr>
          <a:xfrm>
            <a:off x="768096" y="1024128"/>
            <a:ext cx="3763851" cy="646331"/>
          </a:xfrm>
          <a:prstGeom prst="rect">
            <a:avLst/>
          </a:prstGeom>
          <a:noFill/>
        </p:spPr>
        <p:txBody>
          <a:bodyPr wrap="none" rtlCol="0">
            <a:spAutoFit/>
          </a:bodyPr>
          <a:lstStyle/>
          <a:p>
            <a:pPr marL="285750" indent="-285750">
              <a:buFont typeface="Arial" panose="020B0604020202020204" pitchFamily="34" charset="0"/>
              <a:buChar char="•"/>
            </a:pPr>
            <a:r>
              <a:rPr lang="en-TR" dirty="0"/>
              <a:t>Pre-trained word embeddings</a:t>
            </a:r>
          </a:p>
          <a:p>
            <a:pPr marL="285750" indent="-285750">
              <a:buFont typeface="Arial" panose="020B0604020202020204" pitchFamily="34" charset="0"/>
              <a:buChar char="•"/>
            </a:pPr>
            <a:r>
              <a:rPr lang="en-TR" dirty="0"/>
              <a:t>Also can be done along with model</a:t>
            </a:r>
          </a:p>
        </p:txBody>
      </p:sp>
      <p:sp>
        <p:nvSpPr>
          <p:cNvPr id="6" name="TextBox 5">
            <a:extLst>
              <a:ext uri="{FF2B5EF4-FFF2-40B4-BE49-F238E27FC236}">
                <a16:creationId xmlns:a16="http://schemas.microsoft.com/office/drawing/2014/main" id="{1071D542-2776-334F-E925-DC5047DD9A09}"/>
              </a:ext>
            </a:extLst>
          </p:cNvPr>
          <p:cNvSpPr txBox="1"/>
          <p:nvPr/>
        </p:nvSpPr>
        <p:spPr>
          <a:xfrm>
            <a:off x="4052337" y="1782902"/>
            <a:ext cx="6096000" cy="369332"/>
          </a:xfrm>
          <a:prstGeom prst="rect">
            <a:avLst/>
          </a:prstGeom>
          <a:noFill/>
        </p:spPr>
        <p:txBody>
          <a:bodyPr wrap="square">
            <a:spAutoFit/>
          </a:bodyPr>
          <a:lstStyle/>
          <a:p>
            <a:pPr algn="l"/>
            <a:r>
              <a:rPr lang="en-US" b="1" i="0" dirty="0">
                <a:solidFill>
                  <a:srgbClr val="000000"/>
                </a:solidFill>
                <a:effectLst/>
                <a:latin typeface="Muli"/>
              </a:rPr>
              <a:t>What is the embedding layer in </a:t>
            </a:r>
            <a:r>
              <a:rPr lang="en-US" b="1" i="0" dirty="0" err="1">
                <a:solidFill>
                  <a:srgbClr val="000000"/>
                </a:solidFill>
                <a:effectLst/>
                <a:latin typeface="Muli"/>
              </a:rPr>
              <a:t>Keras</a:t>
            </a:r>
            <a:r>
              <a:rPr lang="en-US" b="1" i="0" dirty="0">
                <a:solidFill>
                  <a:srgbClr val="000000"/>
                </a:solidFill>
                <a:effectLst/>
                <a:latin typeface="Muli"/>
              </a:rPr>
              <a:t>?</a:t>
            </a:r>
            <a:endParaRPr lang="en-US" b="1" i="0" dirty="0">
              <a:solidFill>
                <a:srgbClr val="343434"/>
              </a:solidFill>
              <a:effectLst/>
              <a:latin typeface="Muli"/>
            </a:endParaRPr>
          </a:p>
        </p:txBody>
      </p:sp>
      <p:pic>
        <p:nvPicPr>
          <p:cNvPr id="7" name="Picture 6">
            <a:extLst>
              <a:ext uri="{FF2B5EF4-FFF2-40B4-BE49-F238E27FC236}">
                <a16:creationId xmlns:a16="http://schemas.microsoft.com/office/drawing/2014/main" id="{D29288C2-2667-3D9B-9A21-848AECA1C7A6}"/>
              </a:ext>
            </a:extLst>
          </p:cNvPr>
          <p:cNvPicPr>
            <a:picLocks noChangeAspect="1"/>
          </p:cNvPicPr>
          <p:nvPr/>
        </p:nvPicPr>
        <p:blipFill>
          <a:blip r:embed="rId3"/>
          <a:stretch>
            <a:fillRect/>
          </a:stretch>
        </p:blipFill>
        <p:spPr>
          <a:xfrm>
            <a:off x="8273796" y="865632"/>
            <a:ext cx="3131574" cy="924560"/>
          </a:xfrm>
          <a:prstGeom prst="rect">
            <a:avLst/>
          </a:prstGeom>
        </p:spPr>
      </p:pic>
      <p:sp>
        <p:nvSpPr>
          <p:cNvPr id="8" name="Right Arrow 7">
            <a:extLst>
              <a:ext uri="{FF2B5EF4-FFF2-40B4-BE49-F238E27FC236}">
                <a16:creationId xmlns:a16="http://schemas.microsoft.com/office/drawing/2014/main" id="{7FFCE7BC-7439-1EB8-BC88-0CED866FB617}"/>
              </a:ext>
            </a:extLst>
          </p:cNvPr>
          <p:cNvSpPr/>
          <p:nvPr/>
        </p:nvSpPr>
        <p:spPr>
          <a:xfrm rot="20243643" flipV="1">
            <a:off x="7807024" y="1615849"/>
            <a:ext cx="428464" cy="221666"/>
          </a:xfrm>
          <a:prstGeom prst="rightArrow">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TR"/>
          </a:p>
        </p:txBody>
      </p:sp>
      <p:sp>
        <p:nvSpPr>
          <p:cNvPr id="9" name="TextBox 8">
            <a:extLst>
              <a:ext uri="{FF2B5EF4-FFF2-40B4-BE49-F238E27FC236}">
                <a16:creationId xmlns:a16="http://schemas.microsoft.com/office/drawing/2014/main" id="{B666A59F-7EAF-3D46-E1B8-BDBDCE2D0119}"/>
              </a:ext>
            </a:extLst>
          </p:cNvPr>
          <p:cNvSpPr txBox="1"/>
          <p:nvPr/>
        </p:nvSpPr>
        <p:spPr>
          <a:xfrm>
            <a:off x="5266944" y="3474720"/>
            <a:ext cx="1636538" cy="369332"/>
          </a:xfrm>
          <a:prstGeom prst="rect">
            <a:avLst/>
          </a:prstGeom>
          <a:noFill/>
        </p:spPr>
        <p:txBody>
          <a:bodyPr wrap="none" rtlCol="0">
            <a:spAutoFit/>
          </a:bodyPr>
          <a:lstStyle/>
          <a:p>
            <a:r>
              <a:rPr lang="en-TR" dirty="0"/>
              <a:t>CODING TIME!!</a:t>
            </a:r>
          </a:p>
        </p:txBody>
      </p:sp>
    </p:spTree>
    <p:extLst>
      <p:ext uri="{BB962C8B-B14F-4D97-AF65-F5344CB8AC3E}">
        <p14:creationId xmlns:p14="http://schemas.microsoft.com/office/powerpoint/2010/main" val="374772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1026" name="Picture 2">
            <a:extLst>
              <a:ext uri="{FF2B5EF4-FFF2-40B4-BE49-F238E27FC236}">
                <a16:creationId xmlns:a16="http://schemas.microsoft.com/office/drawing/2014/main" id="{CE706540-5AFE-1181-D621-A4488F1BE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923" y="1207531"/>
            <a:ext cx="9672719" cy="37280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FEA20BC-FCF6-3E35-789F-7B5DB0832F0C}"/>
              </a:ext>
            </a:extLst>
          </p:cNvPr>
          <p:cNvPicPr>
            <a:picLocks noChangeAspect="1"/>
          </p:cNvPicPr>
          <p:nvPr/>
        </p:nvPicPr>
        <p:blipFill>
          <a:blip r:embed="rId4"/>
          <a:stretch>
            <a:fillRect/>
          </a:stretch>
        </p:blipFill>
        <p:spPr>
          <a:xfrm>
            <a:off x="4476599" y="5303618"/>
            <a:ext cx="3659333" cy="1219778"/>
          </a:xfrm>
          <a:prstGeom prst="rect">
            <a:avLst/>
          </a:prstGeom>
        </p:spPr>
      </p:pic>
    </p:spTree>
    <p:extLst>
      <p:ext uri="{BB962C8B-B14F-4D97-AF65-F5344CB8AC3E}">
        <p14:creationId xmlns:p14="http://schemas.microsoft.com/office/powerpoint/2010/main" val="2614493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Projeler</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6940C066-4251-9455-0647-EA7232C1F0A5}"/>
              </a:ext>
            </a:extLst>
          </p:cNvPr>
          <p:cNvSpPr txBox="1"/>
          <p:nvPr/>
        </p:nvSpPr>
        <p:spPr>
          <a:xfrm>
            <a:off x="1511808" y="1499616"/>
            <a:ext cx="9975808" cy="2862322"/>
          </a:xfrm>
          <a:prstGeom prst="rect">
            <a:avLst/>
          </a:prstGeom>
          <a:noFill/>
        </p:spPr>
        <p:txBody>
          <a:bodyPr wrap="none" rtlCol="0">
            <a:spAutoFit/>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İlan</a:t>
            </a:r>
            <a:r>
              <a:rPr lang="en-US" dirty="0">
                <a:effectLst/>
                <a:latin typeface="Helvetica Neue" panose="02000503000000020004" pitchFamily="2" charset="0"/>
              </a:rPr>
              <a:t> </a:t>
            </a:r>
            <a:r>
              <a:rPr lang="en-US" dirty="0" err="1">
                <a:effectLst/>
                <a:latin typeface="Helvetica Neue" panose="02000503000000020004" pitchFamily="2" charset="0"/>
              </a:rPr>
              <a:t>Metin</a:t>
            </a:r>
            <a:r>
              <a:rPr lang="en-US" dirty="0">
                <a:effectLst/>
                <a:latin typeface="Helvetica Neue" panose="02000503000000020004" pitchFamily="2" charset="0"/>
              </a:rPr>
              <a:t> </a:t>
            </a:r>
            <a:r>
              <a:rPr lang="en-US" dirty="0" err="1">
                <a:effectLst/>
                <a:latin typeface="Helvetica Neue" panose="02000503000000020004" pitchFamily="2" charset="0"/>
              </a:rPr>
              <a:t>Üretimi</a:t>
            </a:r>
            <a:endParaRPr lang="en-US" dirty="0">
              <a:effectLst/>
              <a:latin typeface="Helvetica Neue" panose="02000503000000020004" pitchFamily="2" charset="0"/>
            </a:endParaRPr>
          </a:p>
          <a:p>
            <a:pPr>
              <a:buFont typeface="Arial" panose="020B0604020202020204" pitchFamily="34" charset="0"/>
              <a:buChar char="•"/>
            </a:pPr>
            <a:r>
              <a:rPr lang="en-US" dirty="0">
                <a:effectLst/>
                <a:latin typeface="Helvetica Neue" panose="02000503000000020004" pitchFamily="2" charset="0"/>
              </a:rPr>
              <a:t>Toxicity </a:t>
            </a:r>
            <a:r>
              <a:rPr lang="en-US" dirty="0" err="1">
                <a:effectLst/>
                <a:latin typeface="Helvetica Neue" panose="02000503000000020004" pitchFamily="2" charset="0"/>
              </a:rPr>
              <a:t>Tahmini</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İlanların</a:t>
            </a:r>
            <a:r>
              <a:rPr lang="en-US" dirty="0">
                <a:effectLst/>
                <a:latin typeface="Helvetica Neue" panose="02000503000000020004" pitchFamily="2" charset="0"/>
              </a:rPr>
              <a:t> </a:t>
            </a:r>
            <a:r>
              <a:rPr lang="en-US" dirty="0" err="1">
                <a:effectLst/>
                <a:latin typeface="Helvetica Neue" panose="02000503000000020004" pitchFamily="2" charset="0"/>
              </a:rPr>
              <a:t>İçerisinden</a:t>
            </a:r>
            <a:r>
              <a:rPr lang="en-US" dirty="0">
                <a:effectLst/>
                <a:latin typeface="Helvetica Neue" panose="02000503000000020004" pitchFamily="2" charset="0"/>
              </a:rPr>
              <a:t> </a:t>
            </a:r>
            <a:r>
              <a:rPr lang="en-US" dirty="0" err="1">
                <a:effectLst/>
                <a:latin typeface="Helvetica Neue" panose="02000503000000020004" pitchFamily="2" charset="0"/>
              </a:rPr>
              <a:t>lokasyon</a:t>
            </a:r>
            <a:r>
              <a:rPr lang="en-US" dirty="0">
                <a:effectLst/>
                <a:latin typeface="Helvetica Neue" panose="02000503000000020004" pitchFamily="2" charset="0"/>
              </a:rPr>
              <a:t>, </a:t>
            </a:r>
            <a:r>
              <a:rPr lang="en-US" dirty="0" err="1">
                <a:effectLst/>
                <a:latin typeface="Helvetica Neue" panose="02000503000000020004" pitchFamily="2" charset="0"/>
              </a:rPr>
              <a:t>üniversite</a:t>
            </a:r>
            <a:r>
              <a:rPr lang="en-US" dirty="0">
                <a:effectLst/>
                <a:latin typeface="Helvetica Neue" panose="02000503000000020004" pitchFamily="2" charset="0"/>
              </a:rPr>
              <a:t> </a:t>
            </a:r>
            <a:r>
              <a:rPr lang="en-US" dirty="0" err="1">
                <a:effectLst/>
                <a:latin typeface="Helvetica Neue" panose="02000503000000020004" pitchFamily="2" charset="0"/>
              </a:rPr>
              <a:t>adı</a:t>
            </a:r>
            <a:r>
              <a:rPr lang="en-US" dirty="0">
                <a:effectLst/>
                <a:latin typeface="Helvetica Neue" panose="02000503000000020004" pitchFamily="2" charset="0"/>
              </a:rPr>
              <a:t>, </a:t>
            </a:r>
            <a:r>
              <a:rPr lang="en-US" dirty="0" err="1">
                <a:effectLst/>
                <a:latin typeface="Helvetica Neue" panose="02000503000000020004" pitchFamily="2" charset="0"/>
              </a:rPr>
              <a:t>bölüm</a:t>
            </a:r>
            <a:r>
              <a:rPr lang="en-US" dirty="0">
                <a:effectLst/>
                <a:latin typeface="Helvetica Neue" panose="02000503000000020004" pitchFamily="2" charset="0"/>
              </a:rPr>
              <a:t>, </a:t>
            </a:r>
            <a:r>
              <a:rPr lang="en-US" dirty="0" err="1">
                <a:effectLst/>
                <a:latin typeface="Helvetica Neue" panose="02000503000000020004" pitchFamily="2" charset="0"/>
              </a:rPr>
              <a:t>tarih</a:t>
            </a:r>
            <a:r>
              <a:rPr lang="en-US" dirty="0">
                <a:effectLst/>
                <a:latin typeface="Helvetica Neue" panose="02000503000000020004" pitchFamily="2" charset="0"/>
              </a:rPr>
              <a:t>, </a:t>
            </a:r>
            <a:r>
              <a:rPr lang="en-US" dirty="0" err="1">
                <a:effectLst/>
                <a:latin typeface="Helvetica Neue" panose="02000503000000020004" pitchFamily="2" charset="0"/>
              </a:rPr>
              <a:t>yetenek</a:t>
            </a:r>
            <a:r>
              <a:rPr lang="en-US" dirty="0">
                <a:effectLst/>
                <a:latin typeface="Helvetica Neue" panose="02000503000000020004" pitchFamily="2" charset="0"/>
              </a:rPr>
              <a:t> </a:t>
            </a:r>
            <a:r>
              <a:rPr lang="en-US" dirty="0" err="1">
                <a:effectLst/>
                <a:latin typeface="Helvetica Neue" panose="02000503000000020004" pitchFamily="2" charset="0"/>
              </a:rPr>
              <a:t>gibi</a:t>
            </a:r>
            <a:r>
              <a:rPr lang="en-US" dirty="0">
                <a:effectLst/>
                <a:latin typeface="Helvetica Neue" panose="02000503000000020004" pitchFamily="2" charset="0"/>
              </a:rPr>
              <a:t> </a:t>
            </a:r>
            <a:r>
              <a:rPr lang="en-US" dirty="0" err="1">
                <a:effectLst/>
                <a:latin typeface="Helvetica Neue" panose="02000503000000020004" pitchFamily="2" charset="0"/>
              </a:rPr>
              <a:t>kavramların</a:t>
            </a:r>
            <a:r>
              <a:rPr lang="en-US" dirty="0">
                <a:effectLst/>
                <a:latin typeface="Helvetica Neue" panose="02000503000000020004" pitchFamily="2" charset="0"/>
              </a:rPr>
              <a:t> </a:t>
            </a:r>
            <a:r>
              <a:rPr lang="en-US" dirty="0" err="1">
                <a:effectLst/>
                <a:latin typeface="Helvetica Neue" panose="02000503000000020004" pitchFamily="2" charset="0"/>
              </a:rPr>
              <a:t>çıkartılması</a:t>
            </a:r>
            <a:r>
              <a:rPr lang="en-US" dirty="0">
                <a:effectLst/>
                <a:latin typeface="Helvetica Neue" panose="02000503000000020004" pitchFamily="2" charset="0"/>
              </a:rPr>
              <a:t>,</a:t>
            </a:r>
          </a:p>
          <a:p>
            <a:pPr>
              <a:buFont typeface="Arial" panose="020B0604020202020204" pitchFamily="34" charset="0"/>
              <a:buChar char="•"/>
            </a:pPr>
            <a:r>
              <a:rPr lang="en-US" dirty="0" err="1">
                <a:effectLst/>
                <a:latin typeface="Helvetica Neue" panose="02000503000000020004" pitchFamily="2" charset="0"/>
              </a:rPr>
              <a:t>İş</a:t>
            </a:r>
            <a:r>
              <a:rPr lang="en-US" dirty="0">
                <a:effectLst/>
                <a:latin typeface="Helvetica Neue" panose="02000503000000020004" pitchFamily="2" charset="0"/>
              </a:rPr>
              <a:t> </a:t>
            </a:r>
            <a:r>
              <a:rPr lang="en-US" dirty="0" err="1">
                <a:effectLst/>
                <a:latin typeface="Helvetica Neue" panose="02000503000000020004" pitchFamily="2" charset="0"/>
              </a:rPr>
              <a:t>ilanlarının</a:t>
            </a:r>
            <a:r>
              <a:rPr lang="en-US" dirty="0">
                <a:effectLst/>
                <a:latin typeface="Helvetica Neue" panose="02000503000000020004" pitchFamily="2" charset="0"/>
              </a:rPr>
              <a:t> </a:t>
            </a:r>
            <a:r>
              <a:rPr lang="en-US" dirty="0" err="1">
                <a:effectLst/>
                <a:latin typeface="Helvetica Neue" panose="02000503000000020004" pitchFamily="2" charset="0"/>
              </a:rPr>
              <a:t>özetlenmesi</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İş</a:t>
            </a:r>
            <a:r>
              <a:rPr lang="en-US" dirty="0">
                <a:effectLst/>
                <a:latin typeface="Helvetica Neue" panose="02000503000000020004" pitchFamily="2" charset="0"/>
              </a:rPr>
              <a:t> </a:t>
            </a:r>
            <a:r>
              <a:rPr lang="en-US" dirty="0" err="1">
                <a:effectLst/>
                <a:latin typeface="Helvetica Neue" panose="02000503000000020004" pitchFamily="2" charset="0"/>
              </a:rPr>
              <a:t>arama</a:t>
            </a:r>
            <a:r>
              <a:rPr lang="en-US" dirty="0">
                <a:effectLst/>
                <a:latin typeface="Helvetica Neue" panose="02000503000000020004" pitchFamily="2" charset="0"/>
              </a:rPr>
              <a:t> </a:t>
            </a:r>
            <a:r>
              <a:rPr lang="en-US" dirty="0" err="1">
                <a:effectLst/>
                <a:latin typeface="Helvetica Neue" panose="02000503000000020004" pitchFamily="2" charset="0"/>
              </a:rPr>
              <a:t>motoru</a:t>
            </a:r>
            <a:endParaRPr lang="en-US" dirty="0">
              <a:effectLst/>
              <a:latin typeface="Helvetica Neue" panose="02000503000000020004" pitchFamily="2" charset="0"/>
            </a:endParaRPr>
          </a:p>
          <a:p>
            <a:pPr>
              <a:buFont typeface="Arial" panose="020B0604020202020204" pitchFamily="34" charset="0"/>
              <a:buChar char="•"/>
            </a:pPr>
            <a:r>
              <a:rPr lang="en-US" dirty="0" err="1">
                <a:effectLst/>
                <a:latin typeface="Helvetica Neue" panose="02000503000000020004" pitchFamily="2" charset="0"/>
              </a:rPr>
              <a:t>Soru</a:t>
            </a:r>
            <a:r>
              <a:rPr lang="en-US" dirty="0">
                <a:effectLst/>
                <a:latin typeface="Helvetica Neue" panose="02000503000000020004" pitchFamily="2" charset="0"/>
              </a:rPr>
              <a:t> - </a:t>
            </a:r>
            <a:r>
              <a:rPr lang="en-US" dirty="0" err="1">
                <a:effectLst/>
                <a:latin typeface="Helvetica Neue" panose="02000503000000020004" pitchFamily="2" charset="0"/>
              </a:rPr>
              <a:t>cevap</a:t>
            </a:r>
            <a:r>
              <a:rPr lang="en-US" dirty="0">
                <a:effectLst/>
                <a:latin typeface="Helvetica Neue" panose="02000503000000020004" pitchFamily="2" charset="0"/>
              </a:rPr>
              <a:t> </a:t>
            </a:r>
            <a:r>
              <a:rPr lang="en-US" dirty="0" err="1">
                <a:effectLst/>
                <a:latin typeface="Helvetica Neue" panose="02000503000000020004" pitchFamily="2" charset="0"/>
              </a:rPr>
              <a:t>motoru</a:t>
            </a:r>
            <a:r>
              <a:rPr lang="en-US" dirty="0">
                <a:effectLst/>
                <a:latin typeface="Helvetica Neue" panose="02000503000000020004" pitchFamily="2" charset="0"/>
              </a:rPr>
              <a:t> </a:t>
            </a:r>
          </a:p>
          <a:p>
            <a:pPr>
              <a:buFont typeface="Arial" panose="020B0604020202020204" pitchFamily="34" charset="0"/>
              <a:buChar char="•"/>
            </a:pPr>
            <a:r>
              <a:rPr lang="en-US" dirty="0" err="1">
                <a:effectLst/>
                <a:latin typeface="Helvetica Neue" panose="02000503000000020004" pitchFamily="2" charset="0"/>
              </a:rPr>
              <a:t>İlan</a:t>
            </a:r>
            <a:r>
              <a:rPr lang="en-US" dirty="0">
                <a:effectLst/>
                <a:latin typeface="Helvetica Neue" panose="02000503000000020004" pitchFamily="2" charset="0"/>
              </a:rPr>
              <a:t> </a:t>
            </a:r>
            <a:r>
              <a:rPr lang="en-US" dirty="0" err="1">
                <a:effectLst/>
                <a:latin typeface="Helvetica Neue" panose="02000503000000020004" pitchFamily="2" charset="0"/>
              </a:rPr>
              <a:t>Öneri</a:t>
            </a:r>
            <a:r>
              <a:rPr lang="en-US" dirty="0">
                <a:effectLst/>
                <a:latin typeface="Helvetica Neue" panose="02000503000000020004" pitchFamily="2" charset="0"/>
              </a:rPr>
              <a:t> </a:t>
            </a:r>
            <a:r>
              <a:rPr lang="en-US" dirty="0" err="1">
                <a:effectLst/>
                <a:latin typeface="Helvetica Neue" panose="02000503000000020004" pitchFamily="2" charset="0"/>
              </a:rPr>
              <a:t>Motoru</a:t>
            </a:r>
            <a:endParaRPr lang="en-US" dirty="0">
              <a:effectLst/>
              <a:latin typeface="Helvetica Neue" panose="02000503000000020004" pitchFamily="2" charset="0"/>
            </a:endParaRPr>
          </a:p>
          <a:p>
            <a:endParaRPr lang="en-TR" dirty="0"/>
          </a:p>
        </p:txBody>
      </p:sp>
    </p:spTree>
    <p:extLst>
      <p:ext uri="{BB962C8B-B14F-4D97-AF65-F5344CB8AC3E}">
        <p14:creationId xmlns:p14="http://schemas.microsoft.com/office/powerpoint/2010/main" val="586993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THE END</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063433" cy="461665"/>
          </a:xfrm>
          <a:prstGeom prst="rect">
            <a:avLst/>
          </a:prstGeom>
          <a:noFill/>
        </p:spPr>
        <p:txBody>
          <a:bodyPr wrap="none" rtlCol="0">
            <a:spAutoFit/>
          </a:bodyPr>
          <a:lstStyle/>
          <a:p>
            <a:r>
              <a:rPr lang="en-TR" sz="2400" dirty="0"/>
              <a:t>Thanks</a:t>
            </a:r>
          </a:p>
        </p:txBody>
      </p:sp>
    </p:spTree>
    <p:extLst>
      <p:ext uri="{BB962C8B-B14F-4D97-AF65-F5344CB8AC3E}">
        <p14:creationId xmlns:p14="http://schemas.microsoft.com/office/powerpoint/2010/main" val="3379274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6" name="Picture 5">
            <a:extLst>
              <a:ext uri="{FF2B5EF4-FFF2-40B4-BE49-F238E27FC236}">
                <a16:creationId xmlns:a16="http://schemas.microsoft.com/office/drawing/2014/main" id="{FAE78360-3335-E86D-B30F-8CEA5A655207}"/>
              </a:ext>
            </a:extLst>
          </p:cNvPr>
          <p:cNvPicPr>
            <a:picLocks noChangeAspect="1"/>
          </p:cNvPicPr>
          <p:nvPr/>
        </p:nvPicPr>
        <p:blipFill>
          <a:blip r:embed="rId3"/>
          <a:stretch>
            <a:fillRect/>
          </a:stretch>
        </p:blipFill>
        <p:spPr>
          <a:xfrm>
            <a:off x="1797627" y="852210"/>
            <a:ext cx="7193539" cy="2576790"/>
          </a:xfrm>
          <a:prstGeom prst="rect">
            <a:avLst/>
          </a:prstGeom>
        </p:spPr>
      </p:pic>
      <p:sp>
        <p:nvSpPr>
          <p:cNvPr id="7" name="TextBox 6">
            <a:extLst>
              <a:ext uri="{FF2B5EF4-FFF2-40B4-BE49-F238E27FC236}">
                <a16:creationId xmlns:a16="http://schemas.microsoft.com/office/drawing/2014/main" id="{55E18000-0D82-FB2D-2127-67E94F680F7D}"/>
              </a:ext>
            </a:extLst>
          </p:cNvPr>
          <p:cNvSpPr txBox="1"/>
          <p:nvPr/>
        </p:nvSpPr>
        <p:spPr>
          <a:xfrm>
            <a:off x="3733460" y="4108825"/>
            <a:ext cx="3321871" cy="369332"/>
          </a:xfrm>
          <a:prstGeom prst="rect">
            <a:avLst/>
          </a:prstGeom>
          <a:noFill/>
        </p:spPr>
        <p:txBody>
          <a:bodyPr wrap="none" rtlCol="0">
            <a:spAutoFit/>
          </a:bodyPr>
          <a:lstStyle/>
          <a:p>
            <a:r>
              <a:rPr lang="en-TR" dirty="0"/>
              <a:t>I am happy because I am learning</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2ED7602-635B-5409-C5EA-6B2B87B1FFE2}"/>
                  </a:ext>
                </a:extLst>
              </p14:cNvPr>
              <p14:cNvContentPartPr/>
              <p14:nvPr/>
            </p14:nvContentPartPr>
            <p14:xfrm>
              <a:off x="4911862" y="4293491"/>
              <a:ext cx="835920" cy="360"/>
            </p14:xfrm>
          </p:contentPart>
        </mc:Choice>
        <mc:Fallback xmlns="">
          <p:pic>
            <p:nvPicPr>
              <p:cNvPr id="9" name="Ink 8">
                <a:extLst>
                  <a:ext uri="{FF2B5EF4-FFF2-40B4-BE49-F238E27FC236}">
                    <a16:creationId xmlns:a16="http://schemas.microsoft.com/office/drawing/2014/main" id="{12ED7602-635B-5409-C5EA-6B2B87B1FFE2}"/>
                  </a:ext>
                </a:extLst>
              </p:cNvPr>
              <p:cNvPicPr/>
              <p:nvPr/>
            </p:nvPicPr>
            <p:blipFill>
              <a:blip r:embed="rId5"/>
              <a:stretch>
                <a:fillRect/>
              </a:stretch>
            </p:blipFill>
            <p:spPr>
              <a:xfrm>
                <a:off x="4857862" y="4185491"/>
                <a:ext cx="94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744420EE-7800-EC36-CB30-46D84E044851}"/>
                  </a:ext>
                </a:extLst>
              </p14:cNvPr>
              <p14:cNvContentPartPr/>
              <p14:nvPr/>
            </p14:nvContentPartPr>
            <p14:xfrm>
              <a:off x="4312462" y="4423091"/>
              <a:ext cx="504360" cy="12960"/>
            </p14:xfrm>
          </p:contentPart>
        </mc:Choice>
        <mc:Fallback xmlns="">
          <p:pic>
            <p:nvPicPr>
              <p:cNvPr id="12" name="Ink 11">
                <a:extLst>
                  <a:ext uri="{FF2B5EF4-FFF2-40B4-BE49-F238E27FC236}">
                    <a16:creationId xmlns:a16="http://schemas.microsoft.com/office/drawing/2014/main" id="{744420EE-7800-EC36-CB30-46D84E044851}"/>
                  </a:ext>
                </a:extLst>
              </p:cNvPr>
              <p:cNvPicPr/>
              <p:nvPr/>
            </p:nvPicPr>
            <p:blipFill>
              <a:blip r:embed="rId7"/>
              <a:stretch>
                <a:fillRect/>
              </a:stretch>
            </p:blipFill>
            <p:spPr>
              <a:xfrm>
                <a:off x="4294822" y="4405091"/>
                <a:ext cx="540000" cy="48600"/>
              </a:xfrm>
              <a:prstGeom prst="rect">
                <a:avLst/>
              </a:prstGeom>
            </p:spPr>
          </p:pic>
        </mc:Fallback>
      </mc:AlternateContent>
      <p:cxnSp>
        <p:nvCxnSpPr>
          <p:cNvPr id="14" name="Straight Arrow Connector 13">
            <a:extLst>
              <a:ext uri="{FF2B5EF4-FFF2-40B4-BE49-F238E27FC236}">
                <a16:creationId xmlns:a16="http://schemas.microsoft.com/office/drawing/2014/main" id="{E26239FD-639F-46B0-5A93-CF133A7677E5}"/>
              </a:ext>
            </a:extLst>
          </p:cNvPr>
          <p:cNvCxnSpPr/>
          <p:nvPr/>
        </p:nvCxnSpPr>
        <p:spPr>
          <a:xfrm>
            <a:off x="4052337" y="4478157"/>
            <a:ext cx="367263" cy="49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BAA745-D191-7A4B-13E2-2A367C3E1B47}"/>
              </a:ext>
            </a:extLst>
          </p:cNvPr>
          <p:cNvCxnSpPr>
            <a:cxnSpLocks/>
          </p:cNvCxnSpPr>
          <p:nvPr/>
        </p:nvCxnSpPr>
        <p:spPr>
          <a:xfrm flipH="1">
            <a:off x="5043055" y="4478157"/>
            <a:ext cx="327147" cy="49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EA8F70C1-22C9-F3FA-A577-A74209C7E039}"/>
                  </a:ext>
                </a:extLst>
              </p14:cNvPr>
              <p14:cNvContentPartPr/>
              <p14:nvPr/>
            </p14:nvContentPartPr>
            <p14:xfrm>
              <a:off x="3828622" y="4270091"/>
              <a:ext cx="362880" cy="360"/>
            </p14:xfrm>
          </p:contentPart>
        </mc:Choice>
        <mc:Fallback xmlns="">
          <p:pic>
            <p:nvPicPr>
              <p:cNvPr id="17" name="Ink 16">
                <a:extLst>
                  <a:ext uri="{FF2B5EF4-FFF2-40B4-BE49-F238E27FC236}">
                    <a16:creationId xmlns:a16="http://schemas.microsoft.com/office/drawing/2014/main" id="{EA8F70C1-22C9-F3FA-A577-A74209C7E039}"/>
                  </a:ext>
                </a:extLst>
              </p:cNvPr>
              <p:cNvPicPr/>
              <p:nvPr/>
            </p:nvPicPr>
            <p:blipFill>
              <a:blip r:embed="rId9"/>
              <a:stretch>
                <a:fillRect/>
              </a:stretch>
            </p:blipFill>
            <p:spPr>
              <a:xfrm>
                <a:off x="3774982" y="4162451"/>
                <a:ext cx="470520" cy="216000"/>
              </a:xfrm>
              <a:prstGeom prst="rect">
                <a:avLst/>
              </a:prstGeom>
            </p:spPr>
          </p:pic>
        </mc:Fallback>
      </mc:AlternateContent>
      <p:sp>
        <p:nvSpPr>
          <p:cNvPr id="20" name="TextBox 19">
            <a:extLst>
              <a:ext uri="{FF2B5EF4-FFF2-40B4-BE49-F238E27FC236}">
                <a16:creationId xmlns:a16="http://schemas.microsoft.com/office/drawing/2014/main" id="{A50E885F-0C80-A624-0AEC-B2DAC25118A6}"/>
              </a:ext>
            </a:extLst>
          </p:cNvPr>
          <p:cNvSpPr txBox="1"/>
          <p:nvPr/>
        </p:nvSpPr>
        <p:spPr>
          <a:xfrm>
            <a:off x="3733460" y="4996822"/>
            <a:ext cx="2053960" cy="646331"/>
          </a:xfrm>
          <a:prstGeom prst="rect">
            <a:avLst/>
          </a:prstGeom>
          <a:noFill/>
        </p:spPr>
        <p:txBody>
          <a:bodyPr wrap="none" rtlCol="0">
            <a:spAutoFit/>
          </a:bodyPr>
          <a:lstStyle/>
          <a:p>
            <a:pPr algn="ctr"/>
            <a:r>
              <a:rPr lang="en-US" dirty="0"/>
              <a:t>C</a:t>
            </a:r>
            <a:r>
              <a:rPr lang="en-TR" dirty="0"/>
              <a:t>ontext words C = 2</a:t>
            </a:r>
          </a:p>
          <a:p>
            <a:pPr algn="ctr"/>
            <a:r>
              <a:rPr lang="en-TR" dirty="0"/>
              <a:t>Window size = 5</a:t>
            </a:r>
          </a:p>
        </p:txBody>
      </p:sp>
      <p:sp>
        <p:nvSpPr>
          <p:cNvPr id="3" name="TextBox 2">
            <a:extLst>
              <a:ext uri="{FF2B5EF4-FFF2-40B4-BE49-F238E27FC236}">
                <a16:creationId xmlns:a16="http://schemas.microsoft.com/office/drawing/2014/main" id="{761D9095-D59A-C10B-FD1F-B38AC5EBAD4A}"/>
              </a:ext>
            </a:extLst>
          </p:cNvPr>
          <p:cNvSpPr txBox="1"/>
          <p:nvPr/>
        </p:nvSpPr>
        <p:spPr>
          <a:xfrm>
            <a:off x="1797627" y="5821124"/>
            <a:ext cx="7484300" cy="369332"/>
          </a:xfrm>
          <a:prstGeom prst="rect">
            <a:avLst/>
          </a:prstGeom>
          <a:noFill/>
        </p:spPr>
        <p:txBody>
          <a:bodyPr wrap="square">
            <a:spAutoFit/>
          </a:bodyPr>
          <a:lstStyle/>
          <a:p>
            <a:r>
              <a:rPr lang="en-US" b="0" i="1" dirty="0">
                <a:solidFill>
                  <a:srgbClr val="292929"/>
                </a:solidFill>
                <a:effectLst/>
                <a:latin typeface="source-serif-pro"/>
              </a:rPr>
              <a:t>“You shall know a word by the company it keeps” — John Rupert Firth</a:t>
            </a:r>
            <a:endParaRPr lang="en-TR" dirty="0"/>
          </a:p>
        </p:txBody>
      </p:sp>
    </p:spTree>
    <p:extLst>
      <p:ext uri="{BB962C8B-B14F-4D97-AF65-F5344CB8AC3E}">
        <p14:creationId xmlns:p14="http://schemas.microsoft.com/office/powerpoint/2010/main" val="1790854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5122" name="Picture 2">
            <a:extLst>
              <a:ext uri="{FF2B5EF4-FFF2-40B4-BE49-F238E27FC236}">
                <a16:creationId xmlns:a16="http://schemas.microsoft.com/office/drawing/2014/main" id="{62A6E775-B093-0F3B-C0B0-B4003B547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154" y="1233054"/>
            <a:ext cx="8579691" cy="24141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EA5B960-78D9-F77D-E518-0F823C25C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246" y="3884873"/>
            <a:ext cx="8756073" cy="112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486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en-US" sz="2400" b="1" i="0" dirty="0" err="1">
                <a:solidFill>
                  <a:srgbClr val="7030A0"/>
                </a:solidFill>
                <a:effectLst/>
              </a:rPr>
              <a:t>Softmax</a:t>
            </a:r>
            <a:endParaRPr lang="en-US" sz="2400" b="1" i="0" dirty="0">
              <a:solidFill>
                <a:srgbClr val="7030A0"/>
              </a:solidFill>
              <a:effectLst/>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TR" sz="1050" dirty="0"/>
              <a:t>https://www.coursera.org/learn/probabilistic-models-in-nlp/lecture/Lkuce/basic-word-representations</a:t>
            </a:r>
          </a:p>
        </p:txBody>
      </p:sp>
      <p:pic>
        <p:nvPicPr>
          <p:cNvPr id="13" name="Picture 12">
            <a:extLst>
              <a:ext uri="{FF2B5EF4-FFF2-40B4-BE49-F238E27FC236}">
                <a16:creationId xmlns:a16="http://schemas.microsoft.com/office/drawing/2014/main" id="{F960C36D-E9E0-44D9-25BF-91FDEFFCDE0E}"/>
              </a:ext>
            </a:extLst>
          </p:cNvPr>
          <p:cNvPicPr>
            <a:picLocks noChangeAspect="1"/>
          </p:cNvPicPr>
          <p:nvPr/>
        </p:nvPicPr>
        <p:blipFill>
          <a:blip r:embed="rId3"/>
          <a:stretch>
            <a:fillRect/>
          </a:stretch>
        </p:blipFill>
        <p:spPr>
          <a:xfrm>
            <a:off x="2417093" y="1773680"/>
            <a:ext cx="6547422" cy="3043168"/>
          </a:xfrm>
          <a:prstGeom prst="rect">
            <a:avLst/>
          </a:prstGeom>
        </p:spPr>
      </p:pic>
    </p:spTree>
    <p:extLst>
      <p:ext uri="{BB962C8B-B14F-4D97-AF65-F5344CB8AC3E}">
        <p14:creationId xmlns:p14="http://schemas.microsoft.com/office/powerpoint/2010/main" val="1942659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E8C86-4E19-CB48-08A2-31DA00A64DC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FB6A06C-6CD1-3BA2-0385-156CE7E2B09C}"/>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CE272FD4-8025-7EBA-8CED-C2C874DF7703}"/>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7710C901-0AEA-63BA-DE6D-769CF780E18C}"/>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3" name="Picture 2">
            <a:extLst>
              <a:ext uri="{FF2B5EF4-FFF2-40B4-BE49-F238E27FC236}">
                <a16:creationId xmlns:a16="http://schemas.microsoft.com/office/drawing/2014/main" id="{FEEE3D7E-44C3-EF5F-270A-4D4F1314C730}"/>
              </a:ext>
            </a:extLst>
          </p:cNvPr>
          <p:cNvPicPr>
            <a:picLocks noChangeAspect="1"/>
          </p:cNvPicPr>
          <p:nvPr/>
        </p:nvPicPr>
        <p:blipFill>
          <a:blip r:embed="rId4"/>
          <a:stretch>
            <a:fillRect/>
          </a:stretch>
        </p:blipFill>
        <p:spPr>
          <a:xfrm>
            <a:off x="3182555" y="1588363"/>
            <a:ext cx="5826889" cy="3681273"/>
          </a:xfrm>
          <a:prstGeom prst="rect">
            <a:avLst/>
          </a:prstGeom>
        </p:spPr>
      </p:pic>
    </p:spTree>
    <p:extLst>
      <p:ext uri="{BB962C8B-B14F-4D97-AF65-F5344CB8AC3E}">
        <p14:creationId xmlns:p14="http://schemas.microsoft.com/office/powerpoint/2010/main" val="1309808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2927C-6516-80F5-CA35-7B5A5E4C9FE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709BA28-F109-780C-65B9-3BD1E615CEC2}"/>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797E794E-D4BA-4C76-C22E-3DC802947F20}"/>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2E1A064C-604D-1D02-C7A6-434806FC8AB3}"/>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4" name="Picture 3">
            <a:extLst>
              <a:ext uri="{FF2B5EF4-FFF2-40B4-BE49-F238E27FC236}">
                <a16:creationId xmlns:a16="http://schemas.microsoft.com/office/drawing/2014/main" id="{A01029C1-4D94-11DF-6988-C769B2CA217C}"/>
              </a:ext>
            </a:extLst>
          </p:cNvPr>
          <p:cNvPicPr>
            <a:picLocks noChangeAspect="1"/>
          </p:cNvPicPr>
          <p:nvPr/>
        </p:nvPicPr>
        <p:blipFill>
          <a:blip r:embed="rId4"/>
          <a:stretch>
            <a:fillRect/>
          </a:stretch>
        </p:blipFill>
        <p:spPr>
          <a:xfrm>
            <a:off x="2209800" y="1121776"/>
            <a:ext cx="7772400" cy="4614448"/>
          </a:xfrm>
          <a:prstGeom prst="rect">
            <a:avLst/>
          </a:prstGeom>
        </p:spPr>
      </p:pic>
    </p:spTree>
    <p:extLst>
      <p:ext uri="{BB962C8B-B14F-4D97-AF65-F5344CB8AC3E}">
        <p14:creationId xmlns:p14="http://schemas.microsoft.com/office/powerpoint/2010/main" val="759955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4755C-781A-7DBD-AA87-905EDB2210D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2F06D93-30BC-4997-DCBE-16EA0F5047CF}"/>
              </a:ext>
            </a:extLst>
          </p:cNvPr>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a:extLst>
              <a:ext uri="{FF2B5EF4-FFF2-40B4-BE49-F238E27FC236}">
                <a16:creationId xmlns:a16="http://schemas.microsoft.com/office/drawing/2014/main" id="{FAD72736-DBD9-2952-01C3-7B40D0102D8D}"/>
              </a:ext>
            </a:extLst>
          </p:cNvPr>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Word </a:t>
            </a:r>
            <a:r>
              <a:rPr lang="tr-TR" sz="2400" b="1" dirty="0" err="1">
                <a:solidFill>
                  <a:srgbClr val="8316B5"/>
                </a:solidFill>
                <a:ea typeface="Arial" charset="0"/>
                <a:cs typeface="Arial"/>
              </a:rPr>
              <a:t>Embeddings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B17A0B10-C75B-5762-6B7B-B8788579E1BD}"/>
              </a:ext>
            </a:extLst>
          </p:cNvPr>
          <p:cNvSpPr txBox="1"/>
          <p:nvPr/>
        </p:nvSpPr>
        <p:spPr>
          <a:xfrm>
            <a:off x="0" y="6523396"/>
            <a:ext cx="7327834" cy="253916"/>
          </a:xfrm>
          <a:prstGeom prst="rect">
            <a:avLst/>
          </a:prstGeom>
          <a:noFill/>
        </p:spPr>
        <p:txBody>
          <a:bodyPr wrap="square">
            <a:spAutoFit/>
          </a:bodyPr>
          <a:lstStyle/>
          <a:p>
            <a:r>
              <a:rPr lang="en-US" sz="1050" dirty="0">
                <a:hlinkClick r:id="rId3"/>
              </a:rPr>
              <a:t>https://www.youtube.com/watch?v=viZrOnJclY0&amp;ab_channel=StatQuestwithJoshStarmer</a:t>
            </a:r>
            <a:r>
              <a:rPr lang="en-US" sz="1050" dirty="0"/>
              <a:t> BAM!</a:t>
            </a:r>
            <a:endParaRPr lang="en-TR" sz="1050" dirty="0"/>
          </a:p>
        </p:txBody>
      </p:sp>
      <p:pic>
        <p:nvPicPr>
          <p:cNvPr id="3" name="Picture 2">
            <a:extLst>
              <a:ext uri="{FF2B5EF4-FFF2-40B4-BE49-F238E27FC236}">
                <a16:creationId xmlns:a16="http://schemas.microsoft.com/office/drawing/2014/main" id="{7560A98B-8F76-05E0-88E0-F2C21A66D567}"/>
              </a:ext>
            </a:extLst>
          </p:cNvPr>
          <p:cNvPicPr>
            <a:picLocks noChangeAspect="1"/>
          </p:cNvPicPr>
          <p:nvPr/>
        </p:nvPicPr>
        <p:blipFill>
          <a:blip r:embed="rId4"/>
          <a:stretch>
            <a:fillRect/>
          </a:stretch>
        </p:blipFill>
        <p:spPr>
          <a:xfrm>
            <a:off x="2209800" y="1192269"/>
            <a:ext cx="7772400" cy="4473462"/>
          </a:xfrm>
          <a:prstGeom prst="rect">
            <a:avLst/>
          </a:prstGeom>
        </p:spPr>
      </p:pic>
    </p:spTree>
    <p:extLst>
      <p:ext uri="{BB962C8B-B14F-4D97-AF65-F5344CB8AC3E}">
        <p14:creationId xmlns:p14="http://schemas.microsoft.com/office/powerpoint/2010/main" val="1635749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10029</TotalTime>
  <Words>2870</Words>
  <Application>Microsoft Macintosh PowerPoint</Application>
  <PresentationFormat>Widescreen</PresentationFormat>
  <Paragraphs>222</Paragraphs>
  <Slides>31</Slides>
  <Notes>29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Helvetica Neue</vt:lpstr>
      <vt:lpstr>Muli</vt:lpstr>
      <vt:lpstr>source-serif-pro</vt:lpstr>
      <vt:lpstr>var(--cds-font-family-source-sans-pro)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149</cp:revision>
  <dcterms:created xsi:type="dcterms:W3CDTF">2023-05-05T15:50:07Z</dcterms:created>
  <dcterms:modified xsi:type="dcterms:W3CDTF">2024-11-01T12:07:57Z</dcterms:modified>
</cp:coreProperties>
</file>